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lsm" ContentType="application/vnd.ms-excel.sheet.macroEnabled.12"/>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chart4.xml" ContentType="application/vnd.openxmlformats-officedocument.drawingml.chart+xml"/>
  <Override PartName="/ppt/drawings/drawing3.xml" ContentType="application/vnd.openxmlformats-officedocument.drawingml.chartshapes+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0" r:id="rId2"/>
    <p:sldMasterId id="2147483712" r:id="rId3"/>
  </p:sldMasterIdLst>
  <p:notesMasterIdLst>
    <p:notesMasterId r:id="rId24"/>
  </p:notesMasterIdLst>
  <p:handoutMasterIdLst>
    <p:handoutMasterId r:id="rId25"/>
  </p:handoutMasterIdLst>
  <p:sldIdLst>
    <p:sldId id="277" r:id="rId4"/>
    <p:sldId id="259" r:id="rId5"/>
    <p:sldId id="280" r:id="rId6"/>
    <p:sldId id="284" r:id="rId7"/>
    <p:sldId id="285" r:id="rId8"/>
    <p:sldId id="286" r:id="rId9"/>
    <p:sldId id="318" r:id="rId10"/>
    <p:sldId id="289" r:id="rId11"/>
    <p:sldId id="257" r:id="rId12"/>
    <p:sldId id="290" r:id="rId13"/>
    <p:sldId id="291" r:id="rId14"/>
    <p:sldId id="292" r:id="rId15"/>
    <p:sldId id="293" r:id="rId16"/>
    <p:sldId id="294" r:id="rId17"/>
    <p:sldId id="295" r:id="rId18"/>
    <p:sldId id="296" r:id="rId19"/>
    <p:sldId id="324" r:id="rId20"/>
    <p:sldId id="322" r:id="rId21"/>
    <p:sldId id="323" r:id="rId22"/>
    <p:sldId id="270" r:id="rId23"/>
  </p:sldIdLst>
  <p:sldSz cx="9144000" cy="6858000" type="screen4x3"/>
  <p:notesSz cx="6794500" cy="99314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56">
          <p15:clr>
            <a:srgbClr val="A4A3A4"/>
          </p15:clr>
        </p15:guide>
        <p15:guide id="2" orient="horz" pos="3908">
          <p15:clr>
            <a:srgbClr val="A4A3A4"/>
          </p15:clr>
        </p15:guide>
        <p15:guide id="3" orient="horz" pos="3566">
          <p15:clr>
            <a:srgbClr val="A4A3A4"/>
          </p15:clr>
        </p15:guide>
        <p15:guide id="4" orient="horz" pos="1341">
          <p15:clr>
            <a:srgbClr val="A4A3A4"/>
          </p15:clr>
        </p15:guide>
        <p15:guide id="5" orient="horz" pos="443">
          <p15:clr>
            <a:srgbClr val="A4A3A4"/>
          </p15:clr>
        </p15:guide>
        <p15:guide id="6" pos="511">
          <p15:clr>
            <a:srgbClr val="A4A3A4"/>
          </p15:clr>
        </p15:guide>
        <p15:guide id="7" pos="4889">
          <p15:clr>
            <a:srgbClr val="A4A3A4"/>
          </p15:clr>
        </p15:guide>
        <p15:guide id="8" pos="2143">
          <p15:clr>
            <a:srgbClr val="A4A3A4"/>
          </p15:clr>
        </p15:guide>
      </p15:sldGuideLst>
    </p:ext>
    <p:ext uri="{2D200454-40CA-4A62-9FC3-DE9A4176ACB9}">
      <p15:notesGuideLst xmlns:p15="http://schemas.microsoft.com/office/powerpoint/2012/main">
        <p15:guide id="1" orient="horz" pos="3128">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7363"/>
    <a:srgbClr val="FFFFFF"/>
    <a:srgbClr val="3F9C35"/>
    <a:srgbClr val="D3BF96"/>
    <a:srgbClr val="E98300"/>
    <a:srgbClr val="ED8B00"/>
    <a:srgbClr val="A5ACAF"/>
    <a:srgbClr val="3DB7E4"/>
    <a:srgbClr val="A2AAAD"/>
    <a:srgbClr val="DAD7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39" autoAdjust="0"/>
    <p:restoredTop sz="94724" autoAdjust="0"/>
  </p:normalViewPr>
  <p:slideViewPr>
    <p:cSldViewPr snapToGrid="0" showGuides="1">
      <p:cViewPr varScale="1">
        <p:scale>
          <a:sx n="68" d="100"/>
          <a:sy n="68" d="100"/>
        </p:scale>
        <p:origin x="1500" y="60"/>
      </p:cViewPr>
      <p:guideLst>
        <p:guide orient="horz" pos="1256"/>
        <p:guide orient="horz" pos="3908"/>
        <p:guide orient="horz" pos="3566"/>
        <p:guide orient="horz" pos="1341"/>
        <p:guide orient="horz" pos="443"/>
        <p:guide pos="511"/>
        <p:guide pos="4889"/>
        <p:guide pos="2143"/>
      </p:guideLst>
    </p:cSldViewPr>
  </p:slideViewPr>
  <p:outlineViewPr>
    <p:cViewPr>
      <p:scale>
        <a:sx n="33" d="100"/>
        <a:sy n="33" d="100"/>
      </p:scale>
      <p:origin x="0" y="-4286"/>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1" d="100"/>
          <a:sy n="81" d="100"/>
        </p:scale>
        <p:origin x="-4020" y="-90"/>
      </p:cViewPr>
      <p:guideLst>
        <p:guide orient="horz" pos="3128"/>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Macro-Enabled_Worksheet.xlsm"/></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Macro-Enabled_Worksheet1.xlsm"/></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Macro-Enabled_Worksheet2.xlsm"/></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Macro-Enabled_Worksheet3.xlsm"/></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Macro-Enabled_Worksheet4.xlsm"/></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Macro-Enabled_Worksheet5.xlsm"/></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Macro-Enabled_Worksheet6.xlsm"/></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Macro-Enabled_Worksheet7.xlsm"/></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Macro-Enabled_Worksheet8.xlsm"/></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Macro-Enabled_Worksheet9.xlsm"/></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Macro-Enabled_Worksheet10.xlsm"/></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0494525547445281"/>
          <c:y val="3.767123287671327E-2"/>
          <c:w val="0.55905569285591161"/>
          <c:h val="0.7891786215079275"/>
        </c:manualLayout>
      </c:layout>
      <c:barChart>
        <c:barDir val="bar"/>
        <c:grouping val="clustered"/>
        <c:varyColors val="0"/>
        <c:ser>
          <c:idx val="0"/>
          <c:order val="0"/>
          <c:tx>
            <c:strRef>
              <c:f>Blad1!$B$1</c:f>
              <c:strCache>
                <c:ptCount val="1"/>
                <c:pt idx="0">
                  <c:v>Edsätra vård- och omsorgsboende</c:v>
                </c:pt>
              </c:strCache>
            </c:strRef>
          </c:tx>
          <c:invertIfNegative val="0"/>
          <c:dLbls>
            <c:spPr>
              <a:noFill/>
              <a:ln>
                <a:noFill/>
              </a:ln>
              <a:effectLst/>
            </c:spPr>
            <c:txPr>
              <a:bodyPr/>
              <a:lstStyle/>
              <a:p>
                <a:pPr>
                  <a:defRPr sz="1050"/>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Blad1!$A$2:$A$6</c:f>
              <c:strCache>
                <c:ptCount val="5"/>
                <c:pt idx="0">
                  <c:v>Upplever måltiderna som en trevlig stund</c:v>
                </c:pt>
                <c:pt idx="1">
                  <c:v>Får bra bemötande från personalen</c:v>
                </c:pt>
                <c:pt idx="2">
                  <c:v>Har lätt att få kontakt med personalen på äldreboendet vid behov</c:v>
                </c:pt>
                <c:pt idx="3">
                  <c:v>Känner sig trygg på sitt äldreboende</c:v>
                </c:pt>
                <c:pt idx="4">
                  <c:v>Personalen har tillräckligt med tid för arbetet</c:v>
                </c:pt>
              </c:strCache>
            </c:strRef>
          </c:cat>
          <c:val>
            <c:numRef>
              <c:f>Blad1!$B$2:$B$6</c:f>
              <c:numCache>
                <c:formatCode>General</c:formatCode>
                <c:ptCount val="5"/>
                <c:pt idx="0">
                  <c:v>94</c:v>
                </c:pt>
                <c:pt idx="1">
                  <c:v>94</c:v>
                </c:pt>
                <c:pt idx="2">
                  <c:v>100</c:v>
                </c:pt>
                <c:pt idx="3">
                  <c:v>100</c:v>
                </c:pt>
                <c:pt idx="4">
                  <c:v>100</c:v>
                </c:pt>
              </c:numCache>
            </c:numRef>
          </c:val>
          <c:extLst>
            <c:ext xmlns:c16="http://schemas.microsoft.com/office/drawing/2014/chart" uri="{C3380CC4-5D6E-409C-BE32-E72D297353CC}">
              <c16:uniqueId val="{00000000-E207-4016-88DD-4CAF5BB52528}"/>
            </c:ext>
          </c:extLst>
        </c:ser>
        <c:dLbls>
          <c:showLegendKey val="0"/>
          <c:showVal val="0"/>
          <c:showCatName val="0"/>
          <c:showSerName val="0"/>
          <c:showPercent val="0"/>
          <c:showBubbleSize val="0"/>
        </c:dLbls>
        <c:gapWidth val="100"/>
        <c:axId val="147339904"/>
        <c:axId val="147362176"/>
      </c:barChart>
      <c:catAx>
        <c:axId val="147339904"/>
        <c:scaling>
          <c:orientation val="minMax"/>
        </c:scaling>
        <c:delete val="1"/>
        <c:axPos val="l"/>
        <c:numFmt formatCode="000\ 00" sourceLinked="0"/>
        <c:majorTickMark val="in"/>
        <c:minorTickMark val="none"/>
        <c:tickLblPos val="none"/>
        <c:crossAx val="147362176"/>
        <c:crosses val="autoZero"/>
        <c:auto val="1"/>
        <c:lblAlgn val="l"/>
        <c:lblOffset val="100"/>
        <c:noMultiLvlLbl val="0"/>
      </c:catAx>
      <c:valAx>
        <c:axId val="147362176"/>
        <c:scaling>
          <c:orientation val="minMax"/>
          <c:max val="100"/>
          <c:min val="0"/>
        </c:scaling>
        <c:delete val="0"/>
        <c:axPos val="b"/>
        <c:majorGridlines/>
        <c:title>
          <c:tx>
            <c:rich>
              <a:bodyPr/>
              <a:lstStyle/>
              <a:p>
                <a:pPr>
                  <a:defRPr/>
                </a:pPr>
                <a:r>
                  <a:rPr lang="sv-SE" sz="1050" b="0" dirty="0">
                    <a:latin typeface="Century Gothic" panose="020B0502020202020204" pitchFamily="34" charset="0"/>
                  </a:rPr>
                  <a:t>Procent</a:t>
                </a:r>
              </a:p>
            </c:rich>
          </c:tx>
          <c:layout>
            <c:manualLayout>
              <c:xMode val="edge"/>
              <c:yMode val="edge"/>
              <c:x val="0.88310764846479406"/>
              <c:y val="0.90214529914529962"/>
            </c:manualLayout>
          </c:layout>
          <c:overlay val="0"/>
        </c:title>
        <c:numFmt formatCode="General" sourceLinked="1"/>
        <c:majorTickMark val="none"/>
        <c:minorTickMark val="none"/>
        <c:tickLblPos val="nextTo"/>
        <c:spPr>
          <a:ln w="19050">
            <a:solidFill>
              <a:schemeClr val="tx1"/>
            </a:solidFill>
          </a:ln>
        </c:spPr>
        <c:txPr>
          <a:bodyPr/>
          <a:lstStyle/>
          <a:p>
            <a:pPr>
              <a:defRPr sz="1050"/>
            </a:pPr>
            <a:endParaRPr lang="sv-SE"/>
          </a:p>
        </c:txPr>
        <c:crossAx val="147339904"/>
        <c:crosses val="autoZero"/>
        <c:crossBetween val="between"/>
        <c:majorUnit val="20"/>
      </c:valAx>
      <c:spPr>
        <a:solidFill>
          <a:srgbClr val="FFFFFF"/>
        </a:solidFill>
        <a:ln w="25400" cmpd="sng">
          <a:solidFill>
            <a:schemeClr val="tx1"/>
          </a:solidFill>
        </a:ln>
      </c:spPr>
    </c:plotArea>
    <c:legend>
      <c:legendPos val="b"/>
      <c:overlay val="0"/>
      <c:txPr>
        <a:bodyPr/>
        <a:lstStyle/>
        <a:p>
          <a:pPr>
            <a:defRPr sz="1050">
              <a:latin typeface="Century Gothic" panose="020B0502020202020204" pitchFamily="34" charset="0"/>
            </a:defRPr>
          </a:pPr>
          <a:endParaRPr lang="sv-SE"/>
        </a:p>
      </c:txPr>
    </c:legend>
    <c:plotVisOnly val="1"/>
    <c:dispBlanksAs val="gap"/>
    <c:showDLblsOverMax val="0"/>
  </c:chart>
  <c:spPr>
    <a:solidFill>
      <a:srgbClr val="DAD7CB"/>
    </a:solidFill>
  </c:spPr>
  <c:txPr>
    <a:bodyPr/>
    <a:lstStyle/>
    <a:p>
      <a:pPr algn="just">
        <a:defRPr sz="1800"/>
      </a:pPr>
      <a:endParaRPr lang="sv-SE"/>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0494525547445281"/>
          <c:y val="3.7671232876713222E-2"/>
          <c:w val="0.55905569285591161"/>
          <c:h val="0.7891786215079275"/>
        </c:manualLayout>
      </c:layout>
      <c:barChart>
        <c:barDir val="bar"/>
        <c:grouping val="clustered"/>
        <c:varyColors val="0"/>
        <c:ser>
          <c:idx val="0"/>
          <c:order val="0"/>
          <c:tx>
            <c:strRef>
              <c:f>Blad1!$B$1</c:f>
              <c:strCache>
                <c:ptCount val="1"/>
                <c:pt idx="0">
                  <c:v>Edsätra vård- och omsorgsboende</c:v>
                </c:pt>
              </c:strCache>
            </c:strRef>
          </c:tx>
          <c:invertIfNegative val="0"/>
          <c:dLbls>
            <c:spPr>
              <a:noFill/>
              <a:ln>
                <a:noFill/>
              </a:ln>
              <a:effectLst/>
            </c:spPr>
            <c:txPr>
              <a:bodyPr/>
              <a:lstStyle/>
              <a:p>
                <a:pPr>
                  <a:defRPr sz="1050"/>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Blad1!$A$2:$A$6</c:f>
              <c:strCache>
                <c:ptCount val="5"/>
                <c:pt idx="0">
                  <c:v>Möjligheterna att komma utomhus är bra</c:v>
                </c:pt>
                <c:pt idx="1">
                  <c:v>Har lätt att få träffa läkare vid behov</c:v>
                </c:pt>
                <c:pt idx="2">
                  <c:v>Personalen brukar informera om tillfälliga förändringar</c:v>
                </c:pt>
                <c:pt idx="3">
                  <c:v>Besväras inte av ensamhet</c:v>
                </c:pt>
                <c:pt idx="4">
                  <c:v>Vet vart man vänder sig med synpunkter och klagomål</c:v>
                </c:pt>
              </c:strCache>
            </c:strRef>
          </c:cat>
          <c:val>
            <c:numRef>
              <c:f>Blad1!$B$2:$B$6</c:f>
              <c:numCache>
                <c:formatCode>General</c:formatCode>
                <c:ptCount val="5"/>
                <c:pt idx="0">
                  <c:v>76</c:v>
                </c:pt>
                <c:pt idx="1">
                  <c:v>69</c:v>
                </c:pt>
                <c:pt idx="2">
                  <c:v>46</c:v>
                </c:pt>
                <c:pt idx="3">
                  <c:v>36</c:v>
                </c:pt>
                <c:pt idx="4">
                  <c:v>31</c:v>
                </c:pt>
              </c:numCache>
            </c:numRef>
          </c:val>
          <c:extLst>
            <c:ext xmlns:c16="http://schemas.microsoft.com/office/drawing/2014/chart" uri="{C3380CC4-5D6E-409C-BE32-E72D297353CC}">
              <c16:uniqueId val="{00000000-35B2-4365-BBCF-9486F4B2378A}"/>
            </c:ext>
          </c:extLst>
        </c:ser>
        <c:dLbls>
          <c:showLegendKey val="0"/>
          <c:showVal val="0"/>
          <c:showCatName val="0"/>
          <c:showSerName val="0"/>
          <c:showPercent val="0"/>
          <c:showBubbleSize val="0"/>
        </c:dLbls>
        <c:gapWidth val="100"/>
        <c:axId val="147665664"/>
        <c:axId val="147667200"/>
      </c:barChart>
      <c:catAx>
        <c:axId val="147665664"/>
        <c:scaling>
          <c:orientation val="minMax"/>
        </c:scaling>
        <c:delete val="1"/>
        <c:axPos val="l"/>
        <c:numFmt formatCode="000\ 00" sourceLinked="0"/>
        <c:majorTickMark val="in"/>
        <c:minorTickMark val="none"/>
        <c:tickLblPos val="none"/>
        <c:crossAx val="147667200"/>
        <c:crosses val="autoZero"/>
        <c:auto val="1"/>
        <c:lblAlgn val="l"/>
        <c:lblOffset val="100"/>
        <c:noMultiLvlLbl val="0"/>
      </c:catAx>
      <c:valAx>
        <c:axId val="147667200"/>
        <c:scaling>
          <c:orientation val="minMax"/>
          <c:max val="100"/>
          <c:min val="0"/>
        </c:scaling>
        <c:delete val="0"/>
        <c:axPos val="b"/>
        <c:majorGridlines/>
        <c:title>
          <c:tx>
            <c:rich>
              <a:bodyPr/>
              <a:lstStyle/>
              <a:p>
                <a:pPr>
                  <a:defRPr/>
                </a:pPr>
                <a:r>
                  <a:rPr lang="sv-SE" sz="1050" b="0" dirty="0">
                    <a:latin typeface="Century Gothic" panose="020B0502020202020204" pitchFamily="34" charset="0"/>
                  </a:rPr>
                  <a:t>Procent</a:t>
                </a:r>
              </a:p>
            </c:rich>
          </c:tx>
          <c:layout>
            <c:manualLayout>
              <c:xMode val="edge"/>
              <c:yMode val="edge"/>
              <c:x val="0.88103049365955466"/>
              <c:y val="0.90214529914529962"/>
            </c:manualLayout>
          </c:layout>
          <c:overlay val="0"/>
        </c:title>
        <c:numFmt formatCode="General" sourceLinked="1"/>
        <c:majorTickMark val="none"/>
        <c:minorTickMark val="none"/>
        <c:tickLblPos val="nextTo"/>
        <c:spPr>
          <a:ln w="19050">
            <a:solidFill>
              <a:schemeClr val="tx1"/>
            </a:solidFill>
          </a:ln>
        </c:spPr>
        <c:txPr>
          <a:bodyPr/>
          <a:lstStyle/>
          <a:p>
            <a:pPr>
              <a:defRPr sz="1050"/>
            </a:pPr>
            <a:endParaRPr lang="sv-SE"/>
          </a:p>
        </c:txPr>
        <c:crossAx val="147665664"/>
        <c:crosses val="autoZero"/>
        <c:crossBetween val="between"/>
        <c:majorUnit val="20"/>
      </c:valAx>
      <c:spPr>
        <a:solidFill>
          <a:srgbClr val="FFFFFF"/>
        </a:solidFill>
        <a:ln w="25400">
          <a:solidFill>
            <a:schemeClr val="tx1"/>
          </a:solidFill>
        </a:ln>
      </c:spPr>
    </c:plotArea>
    <c:legend>
      <c:legendPos val="b"/>
      <c:overlay val="0"/>
      <c:txPr>
        <a:bodyPr/>
        <a:lstStyle/>
        <a:p>
          <a:pPr>
            <a:defRPr sz="1050"/>
          </a:pPr>
          <a:endParaRPr lang="sv-SE"/>
        </a:p>
      </c:txPr>
    </c:legend>
    <c:plotVisOnly val="1"/>
    <c:dispBlanksAs val="gap"/>
    <c:showDLblsOverMax val="0"/>
  </c:chart>
  <c:spPr>
    <a:solidFill>
      <a:srgbClr val="DAD7CB"/>
    </a:solidFill>
  </c:spPr>
  <c:txPr>
    <a:bodyPr/>
    <a:lstStyle/>
    <a:p>
      <a:pPr algn="just">
        <a:defRPr sz="1800"/>
      </a:pPr>
      <a:endParaRPr lang="sv-SE"/>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sv-SE" sz="1050" dirty="0"/>
              <a:t>Edsätra vård- och omsorgsboende</a:t>
            </a:r>
          </a:p>
        </c:rich>
      </c:tx>
      <c:overlay val="0"/>
    </c:title>
    <c:autoTitleDeleted val="0"/>
    <c:plotArea>
      <c:layout/>
      <c:pieChart>
        <c:varyColors val="1"/>
        <c:ser>
          <c:idx val="0"/>
          <c:order val="0"/>
          <c:tx>
            <c:strRef>
              <c:f>Blad1!$B$1</c:f>
              <c:strCache>
                <c:ptCount val="1"/>
                <c:pt idx="0">
                  <c:v>Verksamhet/område</c:v>
                </c:pt>
              </c:strCache>
            </c:strRef>
          </c:tx>
          <c:dPt>
            <c:idx val="1"/>
            <c:bubble3D val="0"/>
            <c:spPr>
              <a:solidFill>
                <a:srgbClr val="857363"/>
              </a:solidFill>
            </c:spPr>
            <c:extLst>
              <c:ext xmlns:c16="http://schemas.microsoft.com/office/drawing/2014/chart" uri="{C3380CC4-5D6E-409C-BE32-E72D297353CC}">
                <c16:uniqueId val="{00000000-74DD-48EE-9C21-884C7E62E554}"/>
              </c:ext>
            </c:extLst>
          </c:dPt>
          <c:dLbls>
            <c:spPr>
              <a:noFill/>
              <a:ln>
                <a:noFill/>
              </a:ln>
              <a:effectLst/>
            </c:spPr>
            <c:txPr>
              <a:bodyPr/>
              <a:lstStyle/>
              <a:p>
                <a:pPr>
                  <a:defRPr sz="1200"/>
                </a:pPr>
                <a:endParaRPr lang="sv-SE"/>
              </a:p>
            </c:txPr>
            <c:showLegendKey val="0"/>
            <c:showVal val="0"/>
            <c:showCatName val="0"/>
            <c:showSerName val="0"/>
            <c:showPercent val="1"/>
            <c:showBubbleSize val="0"/>
            <c:showLeaderLines val="1"/>
            <c:extLst>
              <c:ext xmlns:c15="http://schemas.microsoft.com/office/drawing/2012/chart" uri="{CE6537A1-D6FC-4f65-9D91-7224C49458BB}"/>
            </c:extLst>
          </c:dLbls>
          <c:cat>
            <c:strRef>
              <c:f>Blad1!$A$2:$A$3</c:f>
              <c:strCache>
                <c:ptCount val="2"/>
                <c:pt idx="0">
                  <c:v>Andel positiva svar</c:v>
                </c:pt>
                <c:pt idx="1">
                  <c:v>Andel neutrala eller negativa svar</c:v>
                </c:pt>
              </c:strCache>
            </c:strRef>
          </c:cat>
          <c:val>
            <c:numRef>
              <c:f>Blad1!$B$2:$B$3</c:f>
              <c:numCache>
                <c:formatCode>General</c:formatCode>
                <c:ptCount val="2"/>
                <c:pt idx="0">
                  <c:v>15</c:v>
                </c:pt>
                <c:pt idx="1">
                  <c:v>1</c:v>
                </c:pt>
              </c:numCache>
            </c:numRef>
          </c:val>
          <c:extLst>
            <c:ext xmlns:c16="http://schemas.microsoft.com/office/drawing/2014/chart" uri="{C3380CC4-5D6E-409C-BE32-E72D297353CC}">
              <c16:uniqueId val="{00000001-74DD-48EE-9C21-884C7E62E554}"/>
            </c:ext>
          </c:extLst>
        </c:ser>
        <c:dLbls>
          <c:showLegendKey val="0"/>
          <c:showVal val="0"/>
          <c:showCatName val="0"/>
          <c:showSerName val="0"/>
          <c:showPercent val="1"/>
          <c:showBubbleSize val="0"/>
          <c:showLeaderLines val="1"/>
        </c:dLbls>
        <c:firstSliceAng val="0"/>
      </c:pieChart>
    </c:plotArea>
    <c:legend>
      <c:legendPos val="b"/>
      <c:overlay val="0"/>
      <c:txPr>
        <a:bodyPr/>
        <a:lstStyle/>
        <a:p>
          <a:pPr>
            <a:defRPr sz="1050"/>
          </a:pPr>
          <a:endParaRPr lang="sv-SE"/>
        </a:p>
      </c:txPr>
    </c:legend>
    <c:plotVisOnly val="1"/>
    <c:dispBlanksAs val="zero"/>
    <c:showDLblsOverMax val="0"/>
  </c:chart>
  <c:spPr>
    <a:solidFill>
      <a:schemeClr val="bg1"/>
    </a:solidFill>
  </c:spPr>
  <c:txPr>
    <a:bodyPr/>
    <a:lstStyle/>
    <a:p>
      <a:pPr>
        <a:defRPr sz="1800"/>
      </a:pPr>
      <a:endParaRPr lang="sv-SE"/>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596715328467722"/>
          <c:y val="3.7671232876713014E-2"/>
          <c:w val="0.52803379504569226"/>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sz="1050" b="0">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Blad1!$A$2:$A$5</c:f>
              <c:strCache>
                <c:ptCount val="4"/>
                <c:pt idx="0">
                  <c:v>Är det trivsamt utomhus runt ditt boende?</c:v>
                </c:pt>
                <c:pt idx="1">
                  <c:v>Tycker det är trivsamt i gemensamma utrymmen</c:v>
                </c:pt>
                <c:pt idx="2">
                  <c:v>Trivs med sitt rum/sin lägenhet</c:v>
                </c:pt>
                <c:pt idx="3">
                  <c:v>Fick plats på önskat äldreboende</c:v>
                </c:pt>
              </c:strCache>
            </c:strRef>
          </c:cat>
          <c:val>
            <c:numRef>
              <c:f>Blad1!$B$2:$B$5</c:f>
              <c:numCache>
                <c:formatCode>General</c:formatCode>
                <c:ptCount val="4"/>
                <c:pt idx="0">
                  <c:v>93</c:v>
                </c:pt>
                <c:pt idx="1">
                  <c:v>81</c:v>
                </c:pt>
                <c:pt idx="2">
                  <c:v>87</c:v>
                </c:pt>
                <c:pt idx="3">
                  <c:v>93</c:v>
                </c:pt>
              </c:numCache>
            </c:numRef>
          </c:val>
          <c:extLst>
            <c:ext xmlns:c16="http://schemas.microsoft.com/office/drawing/2014/chart" uri="{C3380CC4-5D6E-409C-BE32-E72D297353CC}">
              <c16:uniqueId val="{00000000-7A04-4E67-939E-78FA9772BE7C}"/>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sz="1050" b="0">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Blad1!$A$2:$A$5</c:f>
              <c:strCache>
                <c:ptCount val="4"/>
                <c:pt idx="0">
                  <c:v>Är det trivsamt utomhus runt ditt boende?</c:v>
                </c:pt>
                <c:pt idx="1">
                  <c:v>Tycker det är trivsamt i gemensamma utrymmen</c:v>
                </c:pt>
                <c:pt idx="2">
                  <c:v>Trivs med sitt rum/sin lägenhet</c:v>
                </c:pt>
                <c:pt idx="3">
                  <c:v>Fick plats på önskat äldreboende</c:v>
                </c:pt>
              </c:strCache>
            </c:strRef>
          </c:cat>
          <c:val>
            <c:numRef>
              <c:f>Blad1!$C$2:$C$5</c:f>
              <c:numCache>
                <c:formatCode>General</c:formatCode>
                <c:ptCount val="4"/>
                <c:pt idx="0">
                  <c:v>69</c:v>
                </c:pt>
                <c:pt idx="1">
                  <c:v>63</c:v>
                </c:pt>
                <c:pt idx="2">
                  <c:v>72</c:v>
                </c:pt>
                <c:pt idx="3">
                  <c:v>90</c:v>
                </c:pt>
              </c:numCache>
            </c:numRef>
          </c:val>
          <c:extLst>
            <c:ext xmlns:c16="http://schemas.microsoft.com/office/drawing/2014/chart" uri="{C3380CC4-5D6E-409C-BE32-E72D297353CC}">
              <c16:uniqueId val="{00000001-7A04-4E67-939E-78FA9772BE7C}"/>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sz="1050" b="0">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Blad1!$A$2:$A$5</c:f>
              <c:strCache>
                <c:ptCount val="4"/>
                <c:pt idx="0">
                  <c:v>Är det trivsamt utomhus runt ditt boende?</c:v>
                </c:pt>
                <c:pt idx="1">
                  <c:v>Tycker det är trivsamt i gemensamma utrymmen</c:v>
                </c:pt>
                <c:pt idx="2">
                  <c:v>Trivs med sitt rum/sin lägenhet</c:v>
                </c:pt>
                <c:pt idx="3">
                  <c:v>Fick plats på önskat äldreboende</c:v>
                </c:pt>
              </c:strCache>
            </c:strRef>
          </c:cat>
          <c:val>
            <c:numRef>
              <c:f>Blad1!$D$2:$D$5</c:f>
              <c:numCache>
                <c:formatCode>General</c:formatCode>
                <c:ptCount val="4"/>
                <c:pt idx="0">
                  <c:v>68</c:v>
                </c:pt>
                <c:pt idx="1">
                  <c:v>63</c:v>
                </c:pt>
                <c:pt idx="2">
                  <c:v>73</c:v>
                </c:pt>
                <c:pt idx="3">
                  <c:v>88</c:v>
                </c:pt>
              </c:numCache>
            </c:numRef>
          </c:val>
          <c:extLst>
            <c:ext xmlns:c16="http://schemas.microsoft.com/office/drawing/2014/chart" uri="{C3380CC4-5D6E-409C-BE32-E72D297353CC}">
              <c16:uniqueId val="{00000002-7A04-4E67-939E-78FA9772BE7C}"/>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sz="1050" b="0">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Blad1!$A$2:$A$5</c:f>
              <c:strCache>
                <c:ptCount val="4"/>
                <c:pt idx="0">
                  <c:v>Är det trivsamt utomhus runt ditt boende?</c:v>
                </c:pt>
                <c:pt idx="1">
                  <c:v>Tycker det är trivsamt i gemensamma utrymmen</c:v>
                </c:pt>
                <c:pt idx="2">
                  <c:v>Trivs med sitt rum/sin lägenhet</c:v>
                </c:pt>
                <c:pt idx="3">
                  <c:v>Fick plats på önskat äldreboende</c:v>
                </c:pt>
              </c:strCache>
            </c:strRef>
          </c:cat>
          <c:val>
            <c:numRef>
              <c:f>Blad1!$E$2:$E$5</c:f>
              <c:numCache>
                <c:formatCode>General</c:formatCode>
                <c:ptCount val="4"/>
                <c:pt idx="0">
                  <c:v>67</c:v>
                </c:pt>
                <c:pt idx="1">
                  <c:v>64</c:v>
                </c:pt>
                <c:pt idx="2">
                  <c:v>74</c:v>
                </c:pt>
                <c:pt idx="3">
                  <c:v>87</c:v>
                </c:pt>
              </c:numCache>
            </c:numRef>
          </c:val>
          <c:extLst>
            <c:ext xmlns:c16="http://schemas.microsoft.com/office/drawing/2014/chart" uri="{C3380CC4-5D6E-409C-BE32-E72D297353CC}">
              <c16:uniqueId val="{00000003-7A04-4E67-939E-78FA9772BE7C}"/>
            </c:ext>
          </c:extLst>
        </c:ser>
        <c:dLbls>
          <c:showLegendKey val="0"/>
          <c:showVal val="0"/>
          <c:showCatName val="0"/>
          <c:showSerName val="0"/>
          <c:showPercent val="0"/>
          <c:showBubbleSize val="0"/>
        </c:dLbls>
        <c:gapWidth val="100"/>
        <c:axId val="147966208"/>
        <c:axId val="158076928"/>
      </c:barChart>
      <c:catAx>
        <c:axId val="147966208"/>
        <c:scaling>
          <c:orientation val="minMax"/>
        </c:scaling>
        <c:delete val="1"/>
        <c:axPos val="l"/>
        <c:numFmt formatCode="General" sourceLinked="0"/>
        <c:majorTickMark val="in"/>
        <c:minorTickMark val="none"/>
        <c:tickLblPos val="none"/>
        <c:crossAx val="158076928"/>
        <c:crosses val="autoZero"/>
        <c:auto val="1"/>
        <c:lblAlgn val="ctr"/>
        <c:lblOffset val="100"/>
        <c:noMultiLvlLbl val="0"/>
      </c:catAx>
      <c:valAx>
        <c:axId val="158076928"/>
        <c:scaling>
          <c:orientation val="minMax"/>
          <c:max val="100"/>
        </c:scaling>
        <c:delete val="0"/>
        <c:axPos val="b"/>
        <c:majorGridlines/>
        <c:title>
          <c:tx>
            <c:rich>
              <a:bodyPr/>
              <a:lstStyle/>
              <a:p>
                <a:pPr>
                  <a:defRPr/>
                </a:pPr>
                <a:r>
                  <a:rPr lang="sv-SE" sz="1050" b="0" dirty="0">
                    <a:latin typeface="Century Gothic" panose="020B0502020202020204" pitchFamily="34" charset="0"/>
                  </a:rPr>
                  <a:t>Procent</a:t>
                </a:r>
              </a:p>
            </c:rich>
          </c:tx>
          <c:layout>
            <c:manualLayout>
              <c:xMode val="edge"/>
              <c:yMode val="edge"/>
              <c:x val="0.87348131102851445"/>
              <c:y val="0.90490361683356324"/>
            </c:manualLayout>
          </c:layout>
          <c:overlay val="0"/>
        </c:title>
        <c:numFmt formatCode="General" sourceLinked="1"/>
        <c:majorTickMark val="none"/>
        <c:minorTickMark val="none"/>
        <c:tickLblPos val="nextTo"/>
        <c:spPr>
          <a:ln w="25400">
            <a:solidFill>
              <a:srgbClr val="000000"/>
            </a:solidFill>
          </a:ln>
        </c:spPr>
        <c:txPr>
          <a:bodyPr/>
          <a:lstStyle/>
          <a:p>
            <a:pPr>
              <a:defRPr sz="1050">
                <a:latin typeface="Century Gothic" panose="020B0502020202020204" pitchFamily="34" charset="0"/>
              </a:defRPr>
            </a:pPr>
            <a:endParaRPr lang="sv-SE"/>
          </a:p>
        </c:txPr>
        <c:crossAx val="147966208"/>
        <c:crosses val="autoZero"/>
        <c:crossBetween val="between"/>
        <c:majorUnit val="20"/>
      </c:valAx>
      <c:spPr>
        <a:solidFill>
          <a:srgbClr val="FFFFFF"/>
        </a:solidFill>
        <a:ln w="25400">
          <a:solidFill>
            <a:srgbClr val="000000"/>
          </a:solidFill>
        </a:ln>
      </c:spPr>
    </c:plotArea>
    <c:legend>
      <c:legendPos val="b"/>
      <c:overlay val="0"/>
      <c:txPr>
        <a:bodyPr/>
        <a:lstStyle/>
        <a:p>
          <a:pPr>
            <a:defRPr sz="1050">
              <a:latin typeface="Century Gothic" panose="020B0502020202020204" pitchFamily="34" charset="0"/>
            </a:defRPr>
          </a:pPr>
          <a:endParaRPr lang="sv-SE"/>
        </a:p>
      </c:txPr>
    </c:legend>
    <c:plotVisOnly val="1"/>
    <c:dispBlanksAs val="gap"/>
    <c:showDLblsOverMax val="0"/>
  </c:chart>
  <c:spPr>
    <a:solidFill>
      <a:srgbClr val="DAD7CB"/>
    </a:solidFill>
  </c:spPr>
  <c:txPr>
    <a:bodyPr/>
    <a:lstStyle/>
    <a:p>
      <a:pPr>
        <a:defRPr sz="1800"/>
      </a:pPr>
      <a:endParaRPr lang="sv-SE"/>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596715328467722"/>
          <c:y val="3.7671232876713014E-2"/>
          <c:w val="0.52803379504569226"/>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Upplever du att måltiderna på ditt äldreboende är en trevlig stund på dagen?</c:v>
                </c:pt>
                <c:pt idx="1">
                  <c:v>Hur brukar maten smaka?</c:v>
                </c:pt>
              </c:strCache>
            </c:strRef>
          </c:cat>
          <c:val>
            <c:numRef>
              <c:f>Blad1!$B$2:$B$3</c:f>
              <c:numCache>
                <c:formatCode>General</c:formatCode>
                <c:ptCount val="2"/>
                <c:pt idx="0">
                  <c:v>94</c:v>
                </c:pt>
                <c:pt idx="1">
                  <c:v>88</c:v>
                </c:pt>
              </c:numCache>
            </c:numRef>
          </c:val>
          <c:extLst>
            <c:ext xmlns:c16="http://schemas.microsoft.com/office/drawing/2014/chart" uri="{C3380CC4-5D6E-409C-BE32-E72D297353CC}">
              <c16:uniqueId val="{00000000-7326-4C46-8F86-3F66E243712B}"/>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Upplever du att måltiderna på ditt äldreboende är en trevlig stund på dagen?</c:v>
                </c:pt>
                <c:pt idx="1">
                  <c:v>Hur brukar maten smaka?</c:v>
                </c:pt>
              </c:strCache>
            </c:strRef>
          </c:cat>
          <c:val>
            <c:numRef>
              <c:f>Blad1!$C$2:$C$3</c:f>
              <c:numCache>
                <c:formatCode>General</c:formatCode>
                <c:ptCount val="2"/>
                <c:pt idx="0">
                  <c:v>68</c:v>
                </c:pt>
                <c:pt idx="1">
                  <c:v>69</c:v>
                </c:pt>
              </c:numCache>
            </c:numRef>
          </c:val>
          <c:extLst>
            <c:ext xmlns:c16="http://schemas.microsoft.com/office/drawing/2014/chart" uri="{C3380CC4-5D6E-409C-BE32-E72D297353CC}">
              <c16:uniqueId val="{00000001-7326-4C46-8F86-3F66E243712B}"/>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Upplever du att måltiderna på ditt äldreboende är en trevlig stund på dagen?</c:v>
                </c:pt>
                <c:pt idx="1">
                  <c:v>Hur brukar maten smaka?</c:v>
                </c:pt>
              </c:strCache>
            </c:strRef>
          </c:cat>
          <c:val>
            <c:numRef>
              <c:f>Blad1!$D$2:$D$3</c:f>
              <c:numCache>
                <c:formatCode>General</c:formatCode>
                <c:ptCount val="2"/>
                <c:pt idx="0">
                  <c:v>68</c:v>
                </c:pt>
                <c:pt idx="1">
                  <c:v>70</c:v>
                </c:pt>
              </c:numCache>
            </c:numRef>
          </c:val>
          <c:extLst>
            <c:ext xmlns:c16="http://schemas.microsoft.com/office/drawing/2014/chart" uri="{C3380CC4-5D6E-409C-BE32-E72D297353CC}">
              <c16:uniqueId val="{00000002-7326-4C46-8F86-3F66E243712B}"/>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Upplever du att måltiderna på ditt äldreboende är en trevlig stund på dagen?</c:v>
                </c:pt>
                <c:pt idx="1">
                  <c:v>Hur brukar maten smaka?</c:v>
                </c:pt>
              </c:strCache>
            </c:strRef>
          </c:cat>
          <c:val>
            <c:numRef>
              <c:f>Blad1!$E$2:$E$3</c:f>
              <c:numCache>
                <c:formatCode>General</c:formatCode>
                <c:ptCount val="2"/>
                <c:pt idx="0">
                  <c:v>70</c:v>
                </c:pt>
                <c:pt idx="1">
                  <c:v>74</c:v>
                </c:pt>
              </c:numCache>
            </c:numRef>
          </c:val>
          <c:extLst>
            <c:ext xmlns:c16="http://schemas.microsoft.com/office/drawing/2014/chart" uri="{C3380CC4-5D6E-409C-BE32-E72D297353CC}">
              <c16:uniqueId val="{00000003-7326-4C46-8F86-3F66E243712B}"/>
            </c:ext>
          </c:extLst>
        </c:ser>
        <c:dLbls>
          <c:showLegendKey val="0"/>
          <c:showVal val="0"/>
          <c:showCatName val="0"/>
          <c:showSerName val="0"/>
          <c:showPercent val="0"/>
          <c:showBubbleSize val="0"/>
        </c:dLbls>
        <c:gapWidth val="100"/>
        <c:axId val="173585920"/>
        <c:axId val="173598592"/>
      </c:barChart>
      <c:catAx>
        <c:axId val="173585920"/>
        <c:scaling>
          <c:orientation val="minMax"/>
        </c:scaling>
        <c:delete val="1"/>
        <c:axPos val="l"/>
        <c:numFmt formatCode="General" sourceLinked="0"/>
        <c:majorTickMark val="in"/>
        <c:minorTickMark val="none"/>
        <c:tickLblPos val="none"/>
        <c:crossAx val="173598592"/>
        <c:crosses val="autoZero"/>
        <c:auto val="1"/>
        <c:lblAlgn val="ctr"/>
        <c:lblOffset val="100"/>
        <c:noMultiLvlLbl val="0"/>
      </c:catAx>
      <c:valAx>
        <c:axId val="173598592"/>
        <c:scaling>
          <c:orientation val="minMax"/>
          <c:max val="100"/>
        </c:scaling>
        <c:delete val="0"/>
        <c:axPos val="b"/>
        <c:majorGridlines/>
        <c:title>
          <c:tx>
            <c:rich>
              <a:bodyPr/>
              <a:lstStyle/>
              <a:p>
                <a:pPr>
                  <a:defRPr>
                    <a:latin typeface="Century Gothic" panose="020B0502020202020204" pitchFamily="34" charset="0"/>
                  </a:defRPr>
                </a:pPr>
                <a:r>
                  <a:rPr lang="sv-SE" dirty="0">
                    <a:latin typeface="Century Gothic" panose="020B0502020202020204" pitchFamily="34" charset="0"/>
                  </a:rPr>
                  <a:t>Procent</a:t>
                </a:r>
              </a:p>
            </c:rich>
          </c:tx>
          <c:layout>
            <c:manualLayout>
              <c:xMode val="edge"/>
              <c:yMode val="edge"/>
              <c:x val="0.87343780376489721"/>
              <c:y val="0.90483655389191353"/>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173585920"/>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b="0"/>
      </a:pPr>
      <a:endParaRPr lang="sv-SE"/>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414233576642336"/>
          <c:y val="3.7671232876713014E-2"/>
          <c:w val="0.52985861256394851"/>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Brukar du kunna påverka vid vilka tider du får hjälp? T.ex. tid för att duscha/bada, gå och lägga dig etc. </c:v>
                </c:pt>
                <c:pt idx="1">
                  <c:v>Personalen brukar informera om tillfälliga förändringar</c:v>
                </c:pt>
                <c:pt idx="2">
                  <c:v>Personalen har tillräckligt med tid för arbetet</c:v>
                </c:pt>
              </c:strCache>
            </c:strRef>
          </c:cat>
          <c:val>
            <c:numRef>
              <c:f>Blad1!$B$2:$B$4</c:f>
              <c:numCache>
                <c:formatCode>General</c:formatCode>
                <c:ptCount val="3"/>
                <c:pt idx="0">
                  <c:v>80</c:v>
                </c:pt>
                <c:pt idx="1">
                  <c:v>46</c:v>
                </c:pt>
                <c:pt idx="2">
                  <c:v>100</c:v>
                </c:pt>
              </c:numCache>
            </c:numRef>
          </c:val>
          <c:extLst>
            <c:ext xmlns:c16="http://schemas.microsoft.com/office/drawing/2014/chart" uri="{C3380CC4-5D6E-409C-BE32-E72D297353CC}">
              <c16:uniqueId val="{00000000-E3D2-413B-A990-DE66753676D8}"/>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Brukar du kunna påverka vid vilka tider du får hjälp? T.ex. tid för att duscha/bada, gå och lägga dig etc. </c:v>
                </c:pt>
                <c:pt idx="1">
                  <c:v>Personalen brukar informera om tillfälliga förändringar</c:v>
                </c:pt>
                <c:pt idx="2">
                  <c:v>Personalen har tillräckligt med tid för arbetet</c:v>
                </c:pt>
              </c:strCache>
            </c:strRef>
          </c:cat>
          <c:val>
            <c:numRef>
              <c:f>Blad1!$C$2:$C$4</c:f>
              <c:numCache>
                <c:formatCode>General</c:formatCode>
                <c:ptCount val="3"/>
                <c:pt idx="0">
                  <c:v>55</c:v>
                </c:pt>
                <c:pt idx="1">
                  <c:v>47</c:v>
                </c:pt>
                <c:pt idx="2">
                  <c:v>74</c:v>
                </c:pt>
              </c:numCache>
            </c:numRef>
          </c:val>
          <c:extLst>
            <c:ext xmlns:c16="http://schemas.microsoft.com/office/drawing/2014/chart" uri="{C3380CC4-5D6E-409C-BE32-E72D297353CC}">
              <c16:uniqueId val="{00000001-E3D2-413B-A990-DE66753676D8}"/>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Brukar du kunna påverka vid vilka tider du får hjälp? T.ex. tid för att duscha/bada, gå och lägga dig etc. </c:v>
                </c:pt>
                <c:pt idx="1">
                  <c:v>Personalen brukar informera om tillfälliga förändringar</c:v>
                </c:pt>
                <c:pt idx="2">
                  <c:v>Personalen har tillräckligt med tid för arbetet</c:v>
                </c:pt>
              </c:strCache>
            </c:strRef>
          </c:cat>
          <c:val>
            <c:numRef>
              <c:f>Blad1!$D$2:$D$4</c:f>
              <c:numCache>
                <c:formatCode>General</c:formatCode>
                <c:ptCount val="3"/>
                <c:pt idx="0">
                  <c:v>57</c:v>
                </c:pt>
                <c:pt idx="1">
                  <c:v>48</c:v>
                </c:pt>
                <c:pt idx="2">
                  <c:v>73</c:v>
                </c:pt>
              </c:numCache>
            </c:numRef>
          </c:val>
          <c:extLst>
            <c:ext xmlns:c16="http://schemas.microsoft.com/office/drawing/2014/chart" uri="{C3380CC4-5D6E-409C-BE32-E72D297353CC}">
              <c16:uniqueId val="{00000002-E3D2-413B-A990-DE66753676D8}"/>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Brukar du kunna påverka vid vilka tider du får hjälp? T.ex. tid för att duscha/bada, gå och lägga dig etc. </c:v>
                </c:pt>
                <c:pt idx="1">
                  <c:v>Personalen brukar informera om tillfälliga förändringar</c:v>
                </c:pt>
                <c:pt idx="2">
                  <c:v>Personalen har tillräckligt med tid för arbetet</c:v>
                </c:pt>
              </c:strCache>
            </c:strRef>
          </c:cat>
          <c:val>
            <c:numRef>
              <c:f>Blad1!$E$2:$E$4</c:f>
              <c:numCache>
                <c:formatCode>General</c:formatCode>
                <c:ptCount val="3"/>
                <c:pt idx="0">
                  <c:v>60</c:v>
                </c:pt>
                <c:pt idx="1">
                  <c:v>50</c:v>
                </c:pt>
                <c:pt idx="2">
                  <c:v>74</c:v>
                </c:pt>
              </c:numCache>
            </c:numRef>
          </c:val>
          <c:extLst>
            <c:ext xmlns:c16="http://schemas.microsoft.com/office/drawing/2014/chart" uri="{C3380CC4-5D6E-409C-BE32-E72D297353CC}">
              <c16:uniqueId val="{00000003-E3D2-413B-A990-DE66753676D8}"/>
            </c:ext>
          </c:extLst>
        </c:ser>
        <c:dLbls>
          <c:showLegendKey val="0"/>
          <c:showVal val="0"/>
          <c:showCatName val="0"/>
          <c:showSerName val="0"/>
          <c:showPercent val="0"/>
          <c:showBubbleSize val="0"/>
        </c:dLbls>
        <c:gapWidth val="100"/>
        <c:axId val="198302336"/>
        <c:axId val="200328320"/>
      </c:barChart>
      <c:catAx>
        <c:axId val="198302336"/>
        <c:scaling>
          <c:orientation val="minMax"/>
        </c:scaling>
        <c:delete val="1"/>
        <c:axPos val="l"/>
        <c:numFmt formatCode="General" sourceLinked="0"/>
        <c:majorTickMark val="in"/>
        <c:minorTickMark val="none"/>
        <c:tickLblPos val="none"/>
        <c:crossAx val="200328320"/>
        <c:crosses val="autoZero"/>
        <c:auto val="1"/>
        <c:lblAlgn val="ctr"/>
        <c:lblOffset val="100"/>
        <c:noMultiLvlLbl val="0"/>
      </c:catAx>
      <c:valAx>
        <c:axId val="200328320"/>
        <c:scaling>
          <c:orientation val="minMax"/>
          <c:max val="100"/>
        </c:scaling>
        <c:delete val="0"/>
        <c:axPos val="b"/>
        <c:majorGridlines/>
        <c:title>
          <c:tx>
            <c:rich>
              <a:bodyPr/>
              <a:lstStyle/>
              <a:p>
                <a:pPr>
                  <a:defRPr/>
                </a:pPr>
                <a:r>
                  <a:rPr lang="sv-SE" b="0" dirty="0">
                    <a:latin typeface="Century Gothic" panose="020B0502020202020204" pitchFamily="34" charset="0"/>
                  </a:rPr>
                  <a:t>Procent</a:t>
                </a:r>
              </a:p>
            </c:rich>
          </c:tx>
          <c:layout>
            <c:manualLayout>
              <c:xMode val="edge"/>
              <c:yMode val="edge"/>
              <c:x val="0.87290126236108834"/>
              <c:y val="0.90490361683356324"/>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198302336"/>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a:pPr>
      <a:endParaRPr lang="sv-SE"/>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596715328467722"/>
          <c:y val="3.7671232876713014E-2"/>
          <c:w val="0.52803379504569226"/>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Brukar personalen ta hänsyn till dina åsikter och önskemål om hur hjälpen ska utföras?</c:v>
                </c:pt>
                <c:pt idx="1">
                  <c:v>Brukar personalen bemöta dig på ett bra sätt?</c:v>
                </c:pt>
              </c:strCache>
            </c:strRef>
          </c:cat>
          <c:val>
            <c:numRef>
              <c:f>Blad1!$B$2:$B$3</c:f>
              <c:numCache>
                <c:formatCode>General</c:formatCode>
                <c:ptCount val="2"/>
                <c:pt idx="0">
                  <c:v>92</c:v>
                </c:pt>
                <c:pt idx="1">
                  <c:v>94</c:v>
                </c:pt>
              </c:numCache>
            </c:numRef>
          </c:val>
          <c:extLst>
            <c:ext xmlns:c16="http://schemas.microsoft.com/office/drawing/2014/chart" uri="{C3380CC4-5D6E-409C-BE32-E72D297353CC}">
              <c16:uniqueId val="{00000000-BBA7-4C12-9BF4-9BB560AF832F}"/>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Brukar personalen ta hänsyn till dina åsikter och önskemål om hur hjälpen ska utföras?</c:v>
                </c:pt>
                <c:pt idx="1">
                  <c:v>Brukar personalen bemöta dig på ett bra sätt?</c:v>
                </c:pt>
              </c:strCache>
            </c:strRef>
          </c:cat>
          <c:val>
            <c:numRef>
              <c:f>Blad1!$C$2:$C$3</c:f>
              <c:numCache>
                <c:formatCode>General</c:formatCode>
                <c:ptCount val="2"/>
                <c:pt idx="0">
                  <c:v>77</c:v>
                </c:pt>
                <c:pt idx="1">
                  <c:v>93</c:v>
                </c:pt>
              </c:numCache>
            </c:numRef>
          </c:val>
          <c:extLst>
            <c:ext xmlns:c16="http://schemas.microsoft.com/office/drawing/2014/chart" uri="{C3380CC4-5D6E-409C-BE32-E72D297353CC}">
              <c16:uniqueId val="{00000001-BBA7-4C12-9BF4-9BB560AF832F}"/>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Brukar personalen ta hänsyn till dina åsikter och önskemål om hur hjälpen ska utföras?</c:v>
                </c:pt>
                <c:pt idx="1">
                  <c:v>Brukar personalen bemöta dig på ett bra sätt?</c:v>
                </c:pt>
              </c:strCache>
            </c:strRef>
          </c:cat>
          <c:val>
            <c:numRef>
              <c:f>Blad1!$D$2:$D$3</c:f>
              <c:numCache>
                <c:formatCode>General</c:formatCode>
                <c:ptCount val="2"/>
                <c:pt idx="0">
                  <c:v>77</c:v>
                </c:pt>
                <c:pt idx="1">
                  <c:v>92</c:v>
                </c:pt>
              </c:numCache>
            </c:numRef>
          </c:val>
          <c:extLst>
            <c:ext xmlns:c16="http://schemas.microsoft.com/office/drawing/2014/chart" uri="{C3380CC4-5D6E-409C-BE32-E72D297353CC}">
              <c16:uniqueId val="{00000002-BBA7-4C12-9BF4-9BB560AF832F}"/>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Brukar personalen ta hänsyn till dina åsikter och önskemål om hur hjälpen ska utföras?</c:v>
                </c:pt>
                <c:pt idx="1">
                  <c:v>Brukar personalen bemöta dig på ett bra sätt?</c:v>
                </c:pt>
              </c:strCache>
            </c:strRef>
          </c:cat>
          <c:val>
            <c:numRef>
              <c:f>Blad1!$E$2:$E$3</c:f>
              <c:numCache>
                <c:formatCode>General</c:formatCode>
                <c:ptCount val="2"/>
                <c:pt idx="0">
                  <c:v>79</c:v>
                </c:pt>
                <c:pt idx="1">
                  <c:v>94</c:v>
                </c:pt>
              </c:numCache>
            </c:numRef>
          </c:val>
          <c:extLst>
            <c:ext xmlns:c16="http://schemas.microsoft.com/office/drawing/2014/chart" uri="{C3380CC4-5D6E-409C-BE32-E72D297353CC}">
              <c16:uniqueId val="{00000003-BBA7-4C12-9BF4-9BB560AF832F}"/>
            </c:ext>
          </c:extLst>
        </c:ser>
        <c:dLbls>
          <c:showLegendKey val="0"/>
          <c:showVal val="0"/>
          <c:showCatName val="0"/>
          <c:showSerName val="0"/>
          <c:showPercent val="0"/>
          <c:showBubbleSize val="0"/>
        </c:dLbls>
        <c:gapWidth val="100"/>
        <c:axId val="198723072"/>
        <c:axId val="198724608"/>
      </c:barChart>
      <c:catAx>
        <c:axId val="198723072"/>
        <c:scaling>
          <c:orientation val="minMax"/>
        </c:scaling>
        <c:delete val="1"/>
        <c:axPos val="l"/>
        <c:numFmt formatCode="General" sourceLinked="0"/>
        <c:majorTickMark val="in"/>
        <c:minorTickMark val="none"/>
        <c:tickLblPos val="none"/>
        <c:crossAx val="198724608"/>
        <c:crosses val="autoZero"/>
        <c:auto val="1"/>
        <c:lblAlgn val="ctr"/>
        <c:lblOffset val="100"/>
        <c:noMultiLvlLbl val="0"/>
      </c:catAx>
      <c:valAx>
        <c:axId val="198724608"/>
        <c:scaling>
          <c:orientation val="minMax"/>
          <c:max val="100"/>
          <c:min val="0"/>
        </c:scaling>
        <c:delete val="0"/>
        <c:axPos val="b"/>
        <c:majorGridlines/>
        <c:title>
          <c:tx>
            <c:rich>
              <a:bodyPr/>
              <a:lstStyle/>
              <a:p>
                <a:pPr>
                  <a:defRPr>
                    <a:latin typeface="Century Gothic" panose="020B0502020202020204" pitchFamily="34" charset="0"/>
                  </a:defRPr>
                </a:pPr>
                <a:r>
                  <a:rPr lang="sv-SE" b="0" dirty="0">
                    <a:latin typeface="Century Gothic" panose="020B0502020202020204" pitchFamily="34" charset="0"/>
                  </a:rPr>
                  <a:t>Procent</a:t>
                </a:r>
              </a:p>
            </c:rich>
          </c:tx>
          <c:layout>
            <c:manualLayout>
              <c:xMode val="edge"/>
              <c:yMode val="edge"/>
              <c:x val="0.8734488356230844"/>
              <c:y val="0.90489521947616414"/>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198723072"/>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a:pPr>
      <a:endParaRPr lang="sv-SE"/>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049270072993007"/>
          <c:y val="3.7671232876713014E-2"/>
          <c:w val="0.5335082476004368"/>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Känner du förtroende för personalen på ditt äldreboende?</c:v>
                </c:pt>
                <c:pt idx="1">
                  <c:v>Hur tryggt eller otryggt känns det att bo på ditt äldreboende?</c:v>
                </c:pt>
              </c:strCache>
            </c:strRef>
          </c:cat>
          <c:val>
            <c:numRef>
              <c:f>Blad1!$B$2:$B$3</c:f>
              <c:numCache>
                <c:formatCode>General</c:formatCode>
                <c:ptCount val="2"/>
                <c:pt idx="0">
                  <c:v>88</c:v>
                </c:pt>
                <c:pt idx="1">
                  <c:v>100</c:v>
                </c:pt>
              </c:numCache>
            </c:numRef>
          </c:val>
          <c:extLst>
            <c:ext xmlns:c16="http://schemas.microsoft.com/office/drawing/2014/chart" uri="{C3380CC4-5D6E-409C-BE32-E72D297353CC}">
              <c16:uniqueId val="{00000000-1B21-4343-AB5F-D33F6F0F29B6}"/>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Känner du förtroende för personalen på ditt äldreboende?</c:v>
                </c:pt>
                <c:pt idx="1">
                  <c:v>Hur tryggt eller otryggt känns det att bo på ditt äldreboende?</c:v>
                </c:pt>
              </c:strCache>
            </c:strRef>
          </c:cat>
          <c:val>
            <c:numRef>
              <c:f>Blad1!$C$2:$C$3</c:f>
              <c:numCache>
                <c:formatCode>General</c:formatCode>
                <c:ptCount val="2"/>
                <c:pt idx="0">
                  <c:v>82</c:v>
                </c:pt>
                <c:pt idx="1">
                  <c:v>86</c:v>
                </c:pt>
              </c:numCache>
            </c:numRef>
          </c:val>
          <c:extLst>
            <c:ext xmlns:c16="http://schemas.microsoft.com/office/drawing/2014/chart" uri="{C3380CC4-5D6E-409C-BE32-E72D297353CC}">
              <c16:uniqueId val="{00000001-1B21-4343-AB5F-D33F6F0F29B6}"/>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Känner du förtroende för personalen på ditt äldreboende?</c:v>
                </c:pt>
                <c:pt idx="1">
                  <c:v>Hur tryggt eller otryggt känns det att bo på ditt äldreboende?</c:v>
                </c:pt>
              </c:strCache>
            </c:strRef>
          </c:cat>
          <c:val>
            <c:numRef>
              <c:f>Blad1!$D$2:$D$3</c:f>
              <c:numCache>
                <c:formatCode>General</c:formatCode>
                <c:ptCount val="2"/>
                <c:pt idx="0">
                  <c:v>82</c:v>
                </c:pt>
                <c:pt idx="1">
                  <c:v>86</c:v>
                </c:pt>
              </c:numCache>
            </c:numRef>
          </c:val>
          <c:extLst>
            <c:ext xmlns:c16="http://schemas.microsoft.com/office/drawing/2014/chart" uri="{C3380CC4-5D6E-409C-BE32-E72D297353CC}">
              <c16:uniqueId val="{00000002-1B21-4343-AB5F-D33F6F0F29B6}"/>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Känner du förtroende för personalen på ditt äldreboende?</c:v>
                </c:pt>
                <c:pt idx="1">
                  <c:v>Hur tryggt eller otryggt känns det att bo på ditt äldreboende?</c:v>
                </c:pt>
              </c:strCache>
            </c:strRef>
          </c:cat>
          <c:val>
            <c:numRef>
              <c:f>Blad1!$E$2:$E$3</c:f>
              <c:numCache>
                <c:formatCode>General</c:formatCode>
                <c:ptCount val="2"/>
                <c:pt idx="0">
                  <c:v>84</c:v>
                </c:pt>
                <c:pt idx="1">
                  <c:v>87</c:v>
                </c:pt>
              </c:numCache>
            </c:numRef>
          </c:val>
          <c:extLst>
            <c:ext xmlns:c16="http://schemas.microsoft.com/office/drawing/2014/chart" uri="{C3380CC4-5D6E-409C-BE32-E72D297353CC}">
              <c16:uniqueId val="{00000003-1B21-4343-AB5F-D33F6F0F29B6}"/>
            </c:ext>
          </c:extLst>
        </c:ser>
        <c:dLbls>
          <c:showLegendKey val="0"/>
          <c:showVal val="0"/>
          <c:showCatName val="0"/>
          <c:showSerName val="0"/>
          <c:showPercent val="0"/>
          <c:showBubbleSize val="0"/>
        </c:dLbls>
        <c:gapWidth val="100"/>
        <c:axId val="199080960"/>
        <c:axId val="199095040"/>
      </c:barChart>
      <c:catAx>
        <c:axId val="199080960"/>
        <c:scaling>
          <c:orientation val="minMax"/>
        </c:scaling>
        <c:delete val="1"/>
        <c:axPos val="l"/>
        <c:numFmt formatCode="General" sourceLinked="0"/>
        <c:majorTickMark val="in"/>
        <c:minorTickMark val="none"/>
        <c:tickLblPos val="none"/>
        <c:crossAx val="199095040"/>
        <c:crosses val="autoZero"/>
        <c:auto val="1"/>
        <c:lblAlgn val="ctr"/>
        <c:lblOffset val="100"/>
        <c:noMultiLvlLbl val="0"/>
      </c:catAx>
      <c:valAx>
        <c:axId val="199095040"/>
        <c:scaling>
          <c:orientation val="minMax"/>
          <c:max val="100"/>
          <c:min val="0"/>
        </c:scaling>
        <c:delete val="0"/>
        <c:axPos val="b"/>
        <c:majorGridlines/>
        <c:title>
          <c:tx>
            <c:rich>
              <a:bodyPr/>
              <a:lstStyle/>
              <a:p>
                <a:pPr>
                  <a:defRPr/>
                </a:pPr>
                <a:r>
                  <a:rPr lang="sv-SE" b="0" dirty="0">
                    <a:latin typeface="Century Gothic" panose="020B0502020202020204" pitchFamily="34" charset="0"/>
                  </a:rPr>
                  <a:t>Procent</a:t>
                </a:r>
              </a:p>
            </c:rich>
          </c:tx>
          <c:layout>
            <c:manualLayout>
              <c:xMode val="edge"/>
              <c:yMode val="edge"/>
              <c:x val="0.87437199948080513"/>
              <c:y val="0.90484082736744365"/>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199080960"/>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a:pPr>
      <a:endParaRPr lang="sv-SE"/>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596715328467722"/>
          <c:y val="3.7671232876713014E-2"/>
          <c:w val="0.52803379504569226"/>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Händer det att du besväras av ensamhet? </c:v>
                </c:pt>
                <c:pt idx="1">
                  <c:v>Är möjligheterna att komma utomhus bra eller dåliga? </c:v>
                </c:pt>
                <c:pt idx="2">
                  <c:v>Hur nöjd eller missnöjd är du med de aktiviteter som erbjuds på ditt äldreboende?</c:v>
                </c:pt>
              </c:strCache>
            </c:strRef>
          </c:cat>
          <c:val>
            <c:numRef>
              <c:f>Blad1!$B$2:$B$4</c:f>
              <c:numCache>
                <c:formatCode>General</c:formatCode>
                <c:ptCount val="3"/>
                <c:pt idx="0">
                  <c:v>36</c:v>
                </c:pt>
                <c:pt idx="1">
                  <c:v>76</c:v>
                </c:pt>
                <c:pt idx="2">
                  <c:v>80</c:v>
                </c:pt>
              </c:numCache>
            </c:numRef>
          </c:val>
          <c:extLst>
            <c:ext xmlns:c16="http://schemas.microsoft.com/office/drawing/2014/chart" uri="{C3380CC4-5D6E-409C-BE32-E72D297353CC}">
              <c16:uniqueId val="{00000000-B009-492E-838D-475CEA0D04C7}"/>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Händer det att du besväras av ensamhet? </c:v>
                </c:pt>
                <c:pt idx="1">
                  <c:v>Är möjligheterna att komma utomhus bra eller dåliga? </c:v>
                </c:pt>
                <c:pt idx="2">
                  <c:v>Hur nöjd eller missnöjd är du med de aktiviteter som erbjuds på ditt äldreboende?</c:v>
                </c:pt>
              </c:strCache>
            </c:strRef>
          </c:cat>
          <c:val>
            <c:numRef>
              <c:f>Blad1!$C$2:$C$4</c:f>
              <c:numCache>
                <c:formatCode>General</c:formatCode>
                <c:ptCount val="3"/>
                <c:pt idx="0">
                  <c:v>31</c:v>
                </c:pt>
                <c:pt idx="1">
                  <c:v>55</c:v>
                </c:pt>
                <c:pt idx="2">
                  <c:v>62</c:v>
                </c:pt>
              </c:numCache>
            </c:numRef>
          </c:val>
          <c:extLst>
            <c:ext xmlns:c16="http://schemas.microsoft.com/office/drawing/2014/chart" uri="{C3380CC4-5D6E-409C-BE32-E72D297353CC}">
              <c16:uniqueId val="{00000001-B009-492E-838D-475CEA0D04C7}"/>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Händer det att du besväras av ensamhet? </c:v>
                </c:pt>
                <c:pt idx="1">
                  <c:v>Är möjligheterna att komma utomhus bra eller dåliga? </c:v>
                </c:pt>
                <c:pt idx="2">
                  <c:v>Hur nöjd eller missnöjd är du med de aktiviteter som erbjuds på ditt äldreboende?</c:v>
                </c:pt>
              </c:strCache>
            </c:strRef>
          </c:cat>
          <c:val>
            <c:numRef>
              <c:f>Blad1!$D$2:$D$4</c:f>
              <c:numCache>
                <c:formatCode>General</c:formatCode>
                <c:ptCount val="3"/>
                <c:pt idx="0">
                  <c:v>31</c:v>
                </c:pt>
                <c:pt idx="1">
                  <c:v>57</c:v>
                </c:pt>
                <c:pt idx="2">
                  <c:v>61</c:v>
                </c:pt>
              </c:numCache>
            </c:numRef>
          </c:val>
          <c:extLst>
            <c:ext xmlns:c16="http://schemas.microsoft.com/office/drawing/2014/chart" uri="{C3380CC4-5D6E-409C-BE32-E72D297353CC}">
              <c16:uniqueId val="{00000002-B009-492E-838D-475CEA0D04C7}"/>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Händer det att du besväras av ensamhet? </c:v>
                </c:pt>
                <c:pt idx="1">
                  <c:v>Är möjligheterna att komma utomhus bra eller dåliga? </c:v>
                </c:pt>
                <c:pt idx="2">
                  <c:v>Hur nöjd eller missnöjd är du med de aktiviteter som erbjuds på ditt äldreboende?</c:v>
                </c:pt>
              </c:strCache>
            </c:strRef>
          </c:cat>
          <c:val>
            <c:numRef>
              <c:f>Blad1!$E$2:$E$4</c:f>
              <c:numCache>
                <c:formatCode>General</c:formatCode>
                <c:ptCount val="3"/>
                <c:pt idx="0">
                  <c:v>30</c:v>
                </c:pt>
                <c:pt idx="1">
                  <c:v>58</c:v>
                </c:pt>
                <c:pt idx="2">
                  <c:v>61</c:v>
                </c:pt>
              </c:numCache>
            </c:numRef>
          </c:val>
          <c:extLst>
            <c:ext xmlns:c16="http://schemas.microsoft.com/office/drawing/2014/chart" uri="{C3380CC4-5D6E-409C-BE32-E72D297353CC}">
              <c16:uniqueId val="{00000003-B009-492E-838D-475CEA0D04C7}"/>
            </c:ext>
          </c:extLst>
        </c:ser>
        <c:dLbls>
          <c:showLegendKey val="0"/>
          <c:showVal val="0"/>
          <c:showCatName val="0"/>
          <c:showSerName val="0"/>
          <c:showPercent val="0"/>
          <c:showBubbleSize val="0"/>
        </c:dLbls>
        <c:gapWidth val="100"/>
        <c:axId val="200876800"/>
        <c:axId val="200878336"/>
      </c:barChart>
      <c:catAx>
        <c:axId val="200876800"/>
        <c:scaling>
          <c:orientation val="minMax"/>
        </c:scaling>
        <c:delete val="1"/>
        <c:axPos val="l"/>
        <c:numFmt formatCode="General" sourceLinked="0"/>
        <c:majorTickMark val="in"/>
        <c:minorTickMark val="none"/>
        <c:tickLblPos val="none"/>
        <c:crossAx val="200878336"/>
        <c:crosses val="autoZero"/>
        <c:auto val="1"/>
        <c:lblAlgn val="ctr"/>
        <c:lblOffset val="100"/>
        <c:noMultiLvlLbl val="0"/>
      </c:catAx>
      <c:valAx>
        <c:axId val="200878336"/>
        <c:scaling>
          <c:orientation val="minMax"/>
          <c:max val="100"/>
        </c:scaling>
        <c:delete val="0"/>
        <c:axPos val="b"/>
        <c:majorGridlines/>
        <c:title>
          <c:tx>
            <c:rich>
              <a:bodyPr/>
              <a:lstStyle/>
              <a:p>
                <a:pPr>
                  <a:defRPr/>
                </a:pPr>
                <a:r>
                  <a:rPr lang="sv-SE" b="0" dirty="0">
                    <a:latin typeface="Century Gothic" panose="020B0502020202020204" pitchFamily="34" charset="0"/>
                  </a:rPr>
                  <a:t>Procent</a:t>
                </a:r>
              </a:p>
            </c:rich>
          </c:tx>
          <c:layout>
            <c:manualLayout>
              <c:xMode val="edge"/>
              <c:yMode val="edge"/>
              <c:x val="0.87346577500025657"/>
              <c:y val="0.90490361683356324"/>
            </c:manualLayout>
          </c:layout>
          <c:overlay val="0"/>
        </c:title>
        <c:numFmt formatCode="General" sourceLinked="1"/>
        <c:majorTickMark val="none"/>
        <c:minorTickMark val="none"/>
        <c:tickLblPos val="nextTo"/>
        <c:spPr>
          <a:solidFill>
            <a:srgbClr val="DAD7CB"/>
          </a:solidFill>
          <a:ln w="25400">
            <a:solidFill>
              <a:srgbClr val="000000"/>
            </a:solidFill>
          </a:ln>
        </c:spPr>
        <c:txPr>
          <a:bodyPr/>
          <a:lstStyle/>
          <a:p>
            <a:pPr>
              <a:defRPr>
                <a:latin typeface="Century Gothic" panose="020B0502020202020204" pitchFamily="34" charset="0"/>
              </a:defRPr>
            </a:pPr>
            <a:endParaRPr lang="sv-SE"/>
          </a:p>
        </c:txPr>
        <c:crossAx val="200876800"/>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a:pPr>
      <a:endParaRPr lang="sv-SE"/>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596715328467722"/>
          <c:y val="3.7671232876713014E-2"/>
          <c:w val="0.52803379504569226"/>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Hur lätt eller svårt är det att få träffa sjuksköterska vid behov? </c:v>
                </c:pt>
                <c:pt idx="1">
                  <c:v>Har lätt att få träffa läkare vid behov</c:v>
                </c:pt>
                <c:pt idx="2">
                  <c:v>Har lätt att få träffa sjuksköterska vid behov</c:v>
                </c:pt>
              </c:strCache>
            </c:strRef>
          </c:cat>
          <c:val>
            <c:numRef>
              <c:f>Blad1!$B$2:$B$4</c:f>
              <c:numCache>
                <c:formatCode>General</c:formatCode>
                <c:ptCount val="3"/>
                <c:pt idx="0">
                  <c:v>100</c:v>
                </c:pt>
                <c:pt idx="1">
                  <c:v>69</c:v>
                </c:pt>
                <c:pt idx="2">
                  <c:v>80</c:v>
                </c:pt>
              </c:numCache>
            </c:numRef>
          </c:val>
          <c:extLst>
            <c:ext xmlns:c16="http://schemas.microsoft.com/office/drawing/2014/chart" uri="{C3380CC4-5D6E-409C-BE32-E72D297353CC}">
              <c16:uniqueId val="{00000000-83C2-484A-A561-668B5B0B4F8A}"/>
            </c:ext>
          </c:extLst>
        </c:ser>
        <c:ser>
          <c:idx val="1"/>
          <c:order val="1"/>
          <c:tx>
            <c:strRef>
              <c:f>Blad1!$C$1</c:f>
              <c:strCache>
                <c:ptCount val="1"/>
                <c:pt idx="0">
                  <c:v>Stockholm</c:v>
                </c:pt>
              </c:strCache>
            </c:strRef>
          </c:tx>
          <c:spPr>
            <a:solidFill>
              <a:schemeClr val="accent3"/>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Hur lätt eller svårt är det att få träffa sjuksköterska vid behov? </c:v>
                </c:pt>
                <c:pt idx="1">
                  <c:v>Har lätt att få träffa läkare vid behov</c:v>
                </c:pt>
                <c:pt idx="2">
                  <c:v>Har lätt att få träffa sjuksköterska vid behov</c:v>
                </c:pt>
              </c:strCache>
            </c:strRef>
          </c:cat>
          <c:val>
            <c:numRef>
              <c:f>Blad1!$C$2:$C$4</c:f>
              <c:numCache>
                <c:formatCode>General</c:formatCode>
                <c:ptCount val="3"/>
                <c:pt idx="0">
                  <c:v>78</c:v>
                </c:pt>
                <c:pt idx="1">
                  <c:v>51</c:v>
                </c:pt>
                <c:pt idx="2">
                  <c:v>76</c:v>
                </c:pt>
              </c:numCache>
            </c:numRef>
          </c:val>
          <c:extLst>
            <c:ext xmlns:c16="http://schemas.microsoft.com/office/drawing/2014/chart" uri="{C3380CC4-5D6E-409C-BE32-E72D297353CC}">
              <c16:uniqueId val="{00000001-83C2-484A-A561-668B5B0B4F8A}"/>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Hur lätt eller svårt är det att få träffa sjuksköterska vid behov? </c:v>
                </c:pt>
                <c:pt idx="1">
                  <c:v>Har lätt att få träffa läkare vid behov</c:v>
                </c:pt>
                <c:pt idx="2">
                  <c:v>Har lätt att få träffa sjuksköterska vid behov</c:v>
                </c:pt>
              </c:strCache>
            </c:strRef>
          </c:cat>
          <c:val>
            <c:numRef>
              <c:f>Blad1!$D$2:$D$4</c:f>
              <c:numCache>
                <c:formatCode>General</c:formatCode>
                <c:ptCount val="3"/>
                <c:pt idx="0">
                  <c:v>78</c:v>
                </c:pt>
                <c:pt idx="1">
                  <c:v>51</c:v>
                </c:pt>
                <c:pt idx="2">
                  <c:v>77</c:v>
                </c:pt>
              </c:numCache>
            </c:numRef>
          </c:val>
          <c:extLst>
            <c:ext xmlns:c16="http://schemas.microsoft.com/office/drawing/2014/chart" uri="{C3380CC4-5D6E-409C-BE32-E72D297353CC}">
              <c16:uniqueId val="{00000002-83C2-484A-A561-668B5B0B4F8A}"/>
            </c:ext>
          </c:extLst>
        </c:ser>
        <c:ser>
          <c:idx val="3"/>
          <c:order val="3"/>
          <c:tx>
            <c:strRef>
              <c:f>Blad1!$E$1</c:f>
              <c:strCache>
                <c:ptCount val="1"/>
                <c:pt idx="0">
                  <c:v>Riket</c:v>
                </c:pt>
              </c:strCache>
            </c:strRef>
          </c:tx>
          <c:spPr>
            <a:solidFill>
              <a:srgbClr val="E9830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Blad1!$A$2:$A$4</c:f>
              <c:strCache>
                <c:ptCount val="3"/>
                <c:pt idx="0">
                  <c:v>Hur lätt eller svårt är det att få träffa sjuksköterska vid behov? </c:v>
                </c:pt>
                <c:pt idx="1">
                  <c:v>Har lätt att få träffa läkare vid behov</c:v>
                </c:pt>
                <c:pt idx="2">
                  <c:v>Har lätt att få träffa sjuksköterska vid behov</c:v>
                </c:pt>
              </c:strCache>
            </c:strRef>
          </c:cat>
          <c:val>
            <c:numRef>
              <c:f>Blad1!$E$2:$E$4</c:f>
              <c:numCache>
                <c:formatCode>General</c:formatCode>
                <c:ptCount val="3"/>
                <c:pt idx="0">
                  <c:v>82</c:v>
                </c:pt>
                <c:pt idx="1">
                  <c:v>53</c:v>
                </c:pt>
                <c:pt idx="2">
                  <c:v>75</c:v>
                </c:pt>
              </c:numCache>
            </c:numRef>
          </c:val>
          <c:extLst>
            <c:ext xmlns:c16="http://schemas.microsoft.com/office/drawing/2014/chart" uri="{C3380CC4-5D6E-409C-BE32-E72D297353CC}">
              <c16:uniqueId val="{00000003-83C2-484A-A561-668B5B0B4F8A}"/>
            </c:ext>
          </c:extLst>
        </c:ser>
        <c:dLbls>
          <c:showLegendKey val="0"/>
          <c:showVal val="0"/>
          <c:showCatName val="0"/>
          <c:showSerName val="0"/>
          <c:showPercent val="0"/>
          <c:showBubbleSize val="0"/>
        </c:dLbls>
        <c:gapWidth val="100"/>
        <c:axId val="201702400"/>
        <c:axId val="201732864"/>
      </c:barChart>
      <c:catAx>
        <c:axId val="201702400"/>
        <c:scaling>
          <c:orientation val="minMax"/>
        </c:scaling>
        <c:delete val="1"/>
        <c:axPos val="l"/>
        <c:numFmt formatCode="General" sourceLinked="0"/>
        <c:majorTickMark val="in"/>
        <c:minorTickMark val="none"/>
        <c:tickLblPos val="none"/>
        <c:crossAx val="201732864"/>
        <c:crosses val="autoZero"/>
        <c:auto val="1"/>
        <c:lblAlgn val="ctr"/>
        <c:lblOffset val="100"/>
        <c:noMultiLvlLbl val="0"/>
      </c:catAx>
      <c:valAx>
        <c:axId val="201732864"/>
        <c:scaling>
          <c:orientation val="minMax"/>
          <c:max val="100"/>
        </c:scaling>
        <c:delete val="0"/>
        <c:axPos val="b"/>
        <c:majorGridlines/>
        <c:title>
          <c:tx>
            <c:rich>
              <a:bodyPr/>
              <a:lstStyle/>
              <a:p>
                <a:pPr>
                  <a:defRPr/>
                </a:pPr>
                <a:r>
                  <a:rPr lang="sv-SE" b="0" dirty="0">
                    <a:latin typeface="Century Gothic" panose="020B0502020202020204" pitchFamily="34" charset="0"/>
                  </a:rPr>
                  <a:t>Procent</a:t>
                </a:r>
              </a:p>
            </c:rich>
          </c:tx>
          <c:layout>
            <c:manualLayout>
              <c:xMode val="edge"/>
              <c:yMode val="edge"/>
              <c:x val="0.87345948512550264"/>
              <c:y val="0.90484082736744365"/>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201702400"/>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chemeClr val="bg1"/>
    </a:solidFill>
  </c:spPr>
  <c:txPr>
    <a:bodyPr/>
    <a:lstStyle/>
    <a:p>
      <a:pPr>
        <a:defRPr sz="1050"/>
      </a:pPr>
      <a:endParaRPr lang="sv-SE"/>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sv-S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4396167883211714"/>
          <c:y val="3.7671232876713014E-2"/>
          <c:w val="0.52438416000919597"/>
          <c:h val="0.7891786215079275"/>
        </c:manualLayout>
      </c:layout>
      <c:barChart>
        <c:barDir val="bar"/>
        <c:grouping val="clustered"/>
        <c:varyColors val="0"/>
        <c:ser>
          <c:idx val="0"/>
          <c:order val="0"/>
          <c:tx>
            <c:strRef>
              <c:f>Blad1!$B$1</c:f>
              <c:strCache>
                <c:ptCount val="1"/>
                <c:pt idx="0">
                  <c:v>Edsätra vård- och omsorgsboende</c:v>
                </c:pt>
              </c:strCache>
            </c:strRef>
          </c:tx>
          <c:spPr>
            <a:solidFill>
              <a:srgbClr val="635549"/>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Vet du vart du ska vända dig om du vill framföra synpunkter eller klagomål på äldreboendet?</c:v>
                </c:pt>
                <c:pt idx="1">
                  <c:v>Hur nöjd eller missnöjd är du sammantaget med ditt äldreboende? </c:v>
                </c:pt>
              </c:strCache>
            </c:strRef>
          </c:cat>
          <c:val>
            <c:numRef>
              <c:f>Blad1!$B$2:$B$3</c:f>
              <c:numCache>
                <c:formatCode>General</c:formatCode>
                <c:ptCount val="2"/>
                <c:pt idx="0">
                  <c:v>31</c:v>
                </c:pt>
                <c:pt idx="1">
                  <c:v>94</c:v>
                </c:pt>
              </c:numCache>
            </c:numRef>
          </c:val>
          <c:extLst>
            <c:ext xmlns:c16="http://schemas.microsoft.com/office/drawing/2014/chart" uri="{C3380CC4-5D6E-409C-BE32-E72D297353CC}">
              <c16:uniqueId val="{00000000-B047-4DE8-8902-F7E3ED8C769D}"/>
            </c:ext>
          </c:extLst>
        </c:ser>
        <c:ser>
          <c:idx val="1"/>
          <c:order val="1"/>
          <c:tx>
            <c:strRef>
              <c:f>Blad1!$C$1</c:f>
              <c:strCache>
                <c:ptCount val="1"/>
                <c:pt idx="0">
                  <c:v>Stockholm</c:v>
                </c:pt>
              </c:strCache>
            </c:strRef>
          </c:tx>
          <c:spPr>
            <a:solidFill>
              <a:schemeClr val="accent3"/>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Vet du vart du ska vända dig om du vill framföra synpunkter eller klagomål på äldreboendet?</c:v>
                </c:pt>
                <c:pt idx="1">
                  <c:v>Hur nöjd eller missnöjd är du sammantaget med ditt äldreboende? </c:v>
                </c:pt>
              </c:strCache>
            </c:strRef>
          </c:cat>
          <c:val>
            <c:numRef>
              <c:f>Blad1!$C$2:$C$3</c:f>
              <c:numCache>
                <c:formatCode>General</c:formatCode>
                <c:ptCount val="2"/>
                <c:pt idx="0">
                  <c:v>46</c:v>
                </c:pt>
                <c:pt idx="1">
                  <c:v>81</c:v>
                </c:pt>
              </c:numCache>
            </c:numRef>
          </c:val>
          <c:extLst>
            <c:ext xmlns:c16="http://schemas.microsoft.com/office/drawing/2014/chart" uri="{C3380CC4-5D6E-409C-BE32-E72D297353CC}">
              <c16:uniqueId val="{00000001-B047-4DE8-8902-F7E3ED8C769D}"/>
            </c:ext>
          </c:extLst>
        </c:ser>
        <c:ser>
          <c:idx val="2"/>
          <c:order val="2"/>
          <c:tx>
            <c:strRef>
              <c:f>Blad1!$D$1</c:f>
              <c:strCache>
                <c:ptCount val="1"/>
                <c:pt idx="0">
                  <c:v>Stockholms län</c:v>
                </c:pt>
              </c:strCache>
            </c:strRef>
          </c:tx>
          <c:spPr>
            <a:solidFill>
              <a:schemeClr val="accent2"/>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Vet du vart du ska vända dig om du vill framföra synpunkter eller klagomål på äldreboendet?</c:v>
                </c:pt>
                <c:pt idx="1">
                  <c:v>Hur nöjd eller missnöjd är du sammantaget med ditt äldreboende? </c:v>
                </c:pt>
              </c:strCache>
            </c:strRef>
          </c:cat>
          <c:val>
            <c:numRef>
              <c:f>Blad1!$D$2:$D$3</c:f>
              <c:numCache>
                <c:formatCode>General</c:formatCode>
                <c:ptCount val="2"/>
                <c:pt idx="0">
                  <c:v>48</c:v>
                </c:pt>
                <c:pt idx="1">
                  <c:v>80</c:v>
                </c:pt>
              </c:numCache>
            </c:numRef>
          </c:val>
          <c:extLst>
            <c:ext xmlns:c16="http://schemas.microsoft.com/office/drawing/2014/chart" uri="{C3380CC4-5D6E-409C-BE32-E72D297353CC}">
              <c16:uniqueId val="{00000002-B047-4DE8-8902-F7E3ED8C769D}"/>
            </c:ext>
          </c:extLst>
        </c:ser>
        <c:ser>
          <c:idx val="3"/>
          <c:order val="3"/>
          <c:tx>
            <c:strRef>
              <c:f>Blad1!$E$1</c:f>
              <c:strCache>
                <c:ptCount val="1"/>
                <c:pt idx="0">
                  <c:v>Riket</c:v>
                </c:pt>
              </c:strCache>
            </c:strRef>
          </c:tx>
          <c:spPr>
            <a:solidFill>
              <a:srgbClr val="E98300"/>
            </a:solidFill>
          </c:spPr>
          <c:invertIfNegative val="0"/>
          <c:dLbls>
            <c:spPr>
              <a:noFill/>
              <a:ln>
                <a:noFill/>
              </a:ln>
              <a:effectLst/>
            </c:spPr>
            <c:txPr>
              <a:bodyPr/>
              <a:lstStyle/>
              <a:p>
                <a:pPr>
                  <a:defRPr>
                    <a:latin typeface="Century Gothic" panose="020B0502020202020204" pitchFamily="34" charset="0"/>
                  </a:defRPr>
                </a:pPr>
                <a:endParaRPr lang="sv-S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Blad1!$A$2:$A$3</c:f>
              <c:strCache>
                <c:ptCount val="2"/>
                <c:pt idx="0">
                  <c:v>Vet du vart du ska vända dig om du vill framföra synpunkter eller klagomål på äldreboendet?</c:v>
                </c:pt>
                <c:pt idx="1">
                  <c:v>Hur nöjd eller missnöjd är du sammantaget med ditt äldreboende? </c:v>
                </c:pt>
              </c:strCache>
            </c:strRef>
          </c:cat>
          <c:val>
            <c:numRef>
              <c:f>Blad1!$E$2:$E$3</c:f>
              <c:numCache>
                <c:formatCode>General</c:formatCode>
                <c:ptCount val="2"/>
                <c:pt idx="0">
                  <c:v>47</c:v>
                </c:pt>
                <c:pt idx="1">
                  <c:v>81</c:v>
                </c:pt>
              </c:numCache>
            </c:numRef>
          </c:val>
          <c:extLst>
            <c:ext xmlns:c16="http://schemas.microsoft.com/office/drawing/2014/chart" uri="{C3380CC4-5D6E-409C-BE32-E72D297353CC}">
              <c16:uniqueId val="{00000003-B047-4DE8-8902-F7E3ED8C769D}"/>
            </c:ext>
          </c:extLst>
        </c:ser>
        <c:dLbls>
          <c:showLegendKey val="0"/>
          <c:showVal val="0"/>
          <c:showCatName val="0"/>
          <c:showSerName val="0"/>
          <c:showPercent val="0"/>
          <c:showBubbleSize val="0"/>
        </c:dLbls>
        <c:gapWidth val="100"/>
        <c:axId val="201836032"/>
        <c:axId val="201837568"/>
      </c:barChart>
      <c:catAx>
        <c:axId val="201836032"/>
        <c:scaling>
          <c:orientation val="minMax"/>
        </c:scaling>
        <c:delete val="1"/>
        <c:axPos val="l"/>
        <c:numFmt formatCode="General" sourceLinked="0"/>
        <c:majorTickMark val="in"/>
        <c:minorTickMark val="none"/>
        <c:tickLblPos val="none"/>
        <c:crossAx val="201837568"/>
        <c:crosses val="autoZero"/>
        <c:auto val="1"/>
        <c:lblAlgn val="ctr"/>
        <c:lblOffset val="100"/>
        <c:noMultiLvlLbl val="0"/>
      </c:catAx>
      <c:valAx>
        <c:axId val="201837568"/>
        <c:scaling>
          <c:orientation val="minMax"/>
          <c:max val="100"/>
        </c:scaling>
        <c:delete val="0"/>
        <c:axPos val="b"/>
        <c:majorGridlines/>
        <c:title>
          <c:tx>
            <c:rich>
              <a:bodyPr/>
              <a:lstStyle/>
              <a:p>
                <a:pPr>
                  <a:defRPr/>
                </a:pPr>
                <a:r>
                  <a:rPr lang="sv-SE" b="0" dirty="0">
                    <a:latin typeface="Century Gothic" panose="020B0502020202020204" pitchFamily="34" charset="0"/>
                  </a:rPr>
                  <a:t>Procent</a:t>
                </a:r>
              </a:p>
            </c:rich>
          </c:tx>
          <c:layout>
            <c:manualLayout>
              <c:xMode val="edge"/>
              <c:yMode val="edge"/>
              <c:x val="0.873479052881311"/>
              <c:y val="0.90490146009577388"/>
            </c:manualLayout>
          </c:layout>
          <c:overlay val="0"/>
        </c:title>
        <c:numFmt formatCode="General" sourceLinked="1"/>
        <c:majorTickMark val="none"/>
        <c:minorTickMark val="none"/>
        <c:tickLblPos val="nextTo"/>
        <c:spPr>
          <a:ln w="25400">
            <a:solidFill>
              <a:srgbClr val="000000"/>
            </a:solidFill>
          </a:ln>
        </c:spPr>
        <c:txPr>
          <a:bodyPr/>
          <a:lstStyle/>
          <a:p>
            <a:pPr>
              <a:defRPr>
                <a:latin typeface="Century Gothic" panose="020B0502020202020204" pitchFamily="34" charset="0"/>
              </a:defRPr>
            </a:pPr>
            <a:endParaRPr lang="sv-SE"/>
          </a:p>
        </c:txPr>
        <c:crossAx val="201836032"/>
        <c:crosses val="autoZero"/>
        <c:crossBetween val="between"/>
      </c:valAx>
      <c:spPr>
        <a:solidFill>
          <a:srgbClr val="FFFFFF"/>
        </a:solidFill>
        <a:ln w="25400">
          <a:solidFill>
            <a:srgbClr val="000000"/>
          </a:solidFill>
        </a:ln>
      </c:spPr>
    </c:plotArea>
    <c:legend>
      <c:legendPos val="b"/>
      <c:overlay val="0"/>
      <c:txPr>
        <a:bodyPr/>
        <a:lstStyle/>
        <a:p>
          <a:pPr>
            <a:defRPr>
              <a:latin typeface="Century Gothic" panose="020B0502020202020204" pitchFamily="34" charset="0"/>
            </a:defRPr>
          </a:pPr>
          <a:endParaRPr lang="sv-SE"/>
        </a:p>
      </c:txPr>
    </c:legend>
    <c:plotVisOnly val="1"/>
    <c:dispBlanksAs val="gap"/>
    <c:showDLblsOverMax val="0"/>
  </c:chart>
  <c:spPr>
    <a:solidFill>
      <a:srgbClr val="DAD7CB"/>
    </a:solidFill>
  </c:spPr>
  <c:txPr>
    <a:bodyPr/>
    <a:lstStyle/>
    <a:p>
      <a:pPr>
        <a:defRPr sz="1050"/>
      </a:pPr>
      <a:endParaRPr lang="sv-SE"/>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0.02436</cdr:x>
      <cdr:y>0.08285</cdr:y>
    </cdr:from>
    <cdr:to>
      <cdr:x>0.38121</cdr:x>
      <cdr:y>0.20587</cdr:y>
    </cdr:to>
    <cdr:sp macro="" textlink="">
      <cdr:nvSpPr>
        <cdr:cNvPr id="2" name="textruta 1"/>
        <cdr:cNvSpPr txBox="1"/>
      </cdr:nvSpPr>
      <cdr:spPr>
        <a:xfrm xmlns:a="http://schemas.openxmlformats.org/drawingml/2006/main">
          <a:off x="169402" y="290804"/>
          <a:ext cx="2481571" cy="431800"/>
        </a:xfrm>
        <a:prstGeom xmlns:a="http://schemas.openxmlformats.org/drawingml/2006/main" prst="rect">
          <a:avLst/>
        </a:prstGeom>
        <a:noFill xmlns:a="http://schemas.openxmlformats.org/drawingml/2006/main"/>
      </cdr:spPr>
      <cdr:txBody>
        <a:bodyPr xmlns:a="http://schemas.openxmlformats.org/drawingml/2006/main" vertOverflow="clip" wrap="square" rtlCol="0">
          <a:spAutoFit/>
        </a:bodyPr>
        <a:lstStyle xmlns:a="http://schemas.openxmlformats.org/drawingml/2006/main"/>
        <a:p xmlns:a="http://schemas.openxmlformats.org/drawingml/2006/main">
          <a:r>
            <a:rPr lang="sv-SE" sz="1050">
              <a:latin typeface="+mn-lt"/>
              <a:ea typeface="+mn-ea"/>
              <a:cs typeface="+mn-cs"/>
            </a:rPr>
            <a:t>Personalen har tillräckligt med tid för arbetet</a:t>
          </a:r>
          <a:endParaRPr lang="sv-SE" sz="1050" dirty="0"/>
        </a:p>
      </cdr:txBody>
    </cdr:sp>
  </cdr:relSizeAnchor>
  <cdr:relSizeAnchor xmlns:cdr="http://schemas.openxmlformats.org/drawingml/2006/chartDrawing">
    <cdr:from>
      <cdr:x>0.02436</cdr:x>
      <cdr:y>0.39808</cdr:y>
    </cdr:from>
    <cdr:to>
      <cdr:x>0.37989</cdr:x>
      <cdr:y>0.5211</cdr:y>
    </cdr:to>
    <cdr:sp macro="" textlink="">
      <cdr:nvSpPr>
        <cdr:cNvPr id="4" name="textruta 1"/>
        <cdr:cNvSpPr txBox="1"/>
      </cdr:nvSpPr>
      <cdr:spPr>
        <a:xfrm xmlns:a="http://schemas.openxmlformats.org/drawingml/2006/main">
          <a:off x="169402" y="1397261"/>
          <a:ext cx="2472392"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Har lätt att få kontakt med personalen på äldreboendet vid behov</a:t>
          </a:r>
          <a:endParaRPr lang="sv-SE" sz="1050" dirty="0"/>
        </a:p>
      </cdr:txBody>
    </cdr:sp>
  </cdr:relSizeAnchor>
  <cdr:relSizeAnchor xmlns:cdr="http://schemas.openxmlformats.org/drawingml/2006/chartDrawing">
    <cdr:from>
      <cdr:x>0.02568</cdr:x>
      <cdr:y>0.24389</cdr:y>
    </cdr:from>
    <cdr:to>
      <cdr:x>0.38121</cdr:x>
      <cdr:y>0.36691</cdr:y>
    </cdr:to>
    <cdr:sp macro="" textlink="">
      <cdr:nvSpPr>
        <cdr:cNvPr id="5" name="textruta 1"/>
        <cdr:cNvSpPr txBox="1"/>
      </cdr:nvSpPr>
      <cdr:spPr>
        <a:xfrm xmlns:a="http://schemas.openxmlformats.org/drawingml/2006/main">
          <a:off x="178581" y="856054"/>
          <a:ext cx="2472392"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Känner sig trygg på sitt äldreboende</a:t>
          </a:r>
          <a:endParaRPr lang="sv-SE" sz="1050" dirty="0"/>
        </a:p>
      </cdr:txBody>
    </cdr:sp>
  </cdr:relSizeAnchor>
  <cdr:relSizeAnchor xmlns:cdr="http://schemas.openxmlformats.org/drawingml/2006/chartDrawing">
    <cdr:from>
      <cdr:x>0.02436</cdr:x>
      <cdr:y>0.5571</cdr:y>
    </cdr:from>
    <cdr:to>
      <cdr:x>0.37989</cdr:x>
      <cdr:y>0.68012</cdr:y>
    </cdr:to>
    <cdr:sp macro="" textlink="">
      <cdr:nvSpPr>
        <cdr:cNvPr id="6" name="textruta 1"/>
        <cdr:cNvSpPr txBox="1"/>
      </cdr:nvSpPr>
      <cdr:spPr>
        <a:xfrm xmlns:a="http://schemas.openxmlformats.org/drawingml/2006/main">
          <a:off x="169402" y="1955421"/>
          <a:ext cx="2472392"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Får bra bemötande från personalen</a:t>
          </a:r>
          <a:endParaRPr lang="sv-SE" sz="1050" dirty="0"/>
        </a:p>
      </cdr:txBody>
    </cdr:sp>
  </cdr:relSizeAnchor>
  <cdr:relSizeAnchor xmlns:cdr="http://schemas.openxmlformats.org/drawingml/2006/chartDrawing">
    <cdr:from>
      <cdr:x>0.02436</cdr:x>
      <cdr:y>0.71243</cdr:y>
    </cdr:from>
    <cdr:to>
      <cdr:x>0.37989</cdr:x>
      <cdr:y>0.83545</cdr:y>
    </cdr:to>
    <cdr:sp macro="" textlink="">
      <cdr:nvSpPr>
        <cdr:cNvPr id="7" name="textruta 1"/>
        <cdr:cNvSpPr txBox="1"/>
      </cdr:nvSpPr>
      <cdr:spPr>
        <a:xfrm xmlns:a="http://schemas.openxmlformats.org/drawingml/2006/main">
          <a:off x="169402" y="2500629"/>
          <a:ext cx="2472392"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Upplever måltiderna som en trevlig stund</a:t>
          </a:r>
          <a:endParaRPr lang="sv-SE" sz="1050" dirty="0"/>
        </a:p>
      </cdr:txBody>
    </cdr:sp>
  </cdr:relSizeAnchor>
</c:userShapes>
</file>

<file path=ppt/drawings/drawing2.xml><?xml version="1.0" encoding="utf-8"?>
<c:userShapes xmlns:c="http://schemas.openxmlformats.org/drawingml/2006/chart">
  <cdr:relSizeAnchor xmlns:cdr="http://schemas.openxmlformats.org/drawingml/2006/chartDrawing">
    <cdr:from>
      <cdr:x>0.02304</cdr:x>
      <cdr:y>0.08614</cdr:y>
    </cdr:from>
    <cdr:to>
      <cdr:x>0.38624</cdr:x>
      <cdr:y>0.20916</cdr:y>
    </cdr:to>
    <cdr:sp macro="" textlink="">
      <cdr:nvSpPr>
        <cdr:cNvPr id="2" name="textruta 1"/>
        <cdr:cNvSpPr txBox="1"/>
      </cdr:nvSpPr>
      <cdr:spPr>
        <a:xfrm xmlns:a="http://schemas.openxmlformats.org/drawingml/2006/main">
          <a:off x="160222" y="302351"/>
          <a:ext cx="2525730" cy="431800"/>
        </a:xfrm>
        <a:prstGeom xmlns:a="http://schemas.openxmlformats.org/drawingml/2006/main" prst="rect">
          <a:avLst/>
        </a:prstGeom>
        <a:noFill xmlns:a="http://schemas.openxmlformats.org/drawingml/2006/main"/>
      </cdr:spPr>
      <cdr:txBody>
        <a:bodyPr xmlns:a="http://schemas.openxmlformats.org/drawingml/2006/main" vertOverflow="clip" wrap="square" rtlCol="0">
          <a:spAutoFit/>
        </a:bodyPr>
        <a:lstStyle xmlns:a="http://schemas.openxmlformats.org/drawingml/2006/main"/>
        <a:p xmlns:a="http://schemas.openxmlformats.org/drawingml/2006/main">
          <a:r>
            <a:rPr lang="sv-SE" sz="1050">
              <a:latin typeface="+mn-lt"/>
              <a:ea typeface="+mn-ea"/>
              <a:cs typeface="+mn-cs"/>
            </a:rPr>
            <a:t>Vet vart man vänder sig med synpunkter och klagomål</a:t>
          </a:r>
          <a:endParaRPr lang="sv-SE" sz="1050" dirty="0"/>
        </a:p>
      </cdr:txBody>
    </cdr:sp>
  </cdr:relSizeAnchor>
  <cdr:relSizeAnchor xmlns:cdr="http://schemas.openxmlformats.org/drawingml/2006/chartDrawing">
    <cdr:from>
      <cdr:x>0.02304</cdr:x>
      <cdr:y>0.40138</cdr:y>
    </cdr:from>
    <cdr:to>
      <cdr:x>0.38096</cdr:x>
      <cdr:y>0.5244</cdr:y>
    </cdr:to>
    <cdr:sp macro="" textlink="">
      <cdr:nvSpPr>
        <cdr:cNvPr id="4" name="textruta 1"/>
        <cdr:cNvSpPr txBox="1"/>
      </cdr:nvSpPr>
      <cdr:spPr>
        <a:xfrm xmlns:a="http://schemas.openxmlformats.org/drawingml/2006/main">
          <a:off x="160222" y="1408844"/>
          <a:ext cx="2489012"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Personalen brukar informera om tillfälliga förändringar</a:t>
          </a:r>
          <a:endParaRPr lang="sv-SE" sz="1050" dirty="0"/>
        </a:p>
      </cdr:txBody>
    </cdr:sp>
  </cdr:relSizeAnchor>
  <cdr:relSizeAnchor xmlns:cdr="http://schemas.openxmlformats.org/drawingml/2006/chartDrawing">
    <cdr:from>
      <cdr:x>0.02304</cdr:x>
      <cdr:y>0.2406</cdr:y>
    </cdr:from>
    <cdr:to>
      <cdr:x>0.3836</cdr:x>
      <cdr:y>0.36362</cdr:y>
    </cdr:to>
    <cdr:sp macro="" textlink="">
      <cdr:nvSpPr>
        <cdr:cNvPr id="5" name="textruta 1"/>
        <cdr:cNvSpPr txBox="1"/>
      </cdr:nvSpPr>
      <cdr:spPr>
        <a:xfrm xmlns:a="http://schemas.openxmlformats.org/drawingml/2006/main">
          <a:off x="160222" y="844506"/>
          <a:ext cx="2507371"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Besväras inte av ensamhet</a:t>
          </a:r>
          <a:endParaRPr lang="sv-SE" sz="1050" dirty="0"/>
        </a:p>
      </cdr:txBody>
    </cdr:sp>
  </cdr:relSizeAnchor>
  <cdr:relSizeAnchor xmlns:cdr="http://schemas.openxmlformats.org/drawingml/2006/chartDrawing">
    <cdr:from>
      <cdr:x>0.02304</cdr:x>
      <cdr:y>0.5571</cdr:y>
    </cdr:from>
    <cdr:to>
      <cdr:x>0.3836</cdr:x>
      <cdr:y>0.68012</cdr:y>
    </cdr:to>
    <cdr:sp macro="" textlink="">
      <cdr:nvSpPr>
        <cdr:cNvPr id="6" name="textruta 1"/>
        <cdr:cNvSpPr txBox="1"/>
      </cdr:nvSpPr>
      <cdr:spPr>
        <a:xfrm xmlns:a="http://schemas.openxmlformats.org/drawingml/2006/main">
          <a:off x="160222" y="1955421"/>
          <a:ext cx="2507371"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Har lätt att få träffa läkare vid behov</a:t>
          </a:r>
          <a:endParaRPr lang="sv-SE" sz="1050" dirty="0"/>
        </a:p>
      </cdr:txBody>
    </cdr:sp>
  </cdr:relSizeAnchor>
  <cdr:relSizeAnchor xmlns:cdr="http://schemas.openxmlformats.org/drawingml/2006/chartDrawing">
    <cdr:from>
      <cdr:x>0.02323</cdr:x>
      <cdr:y>0.71243</cdr:y>
    </cdr:from>
    <cdr:to>
      <cdr:x>0.38228</cdr:x>
      <cdr:y>0.83545</cdr:y>
    </cdr:to>
    <cdr:sp macro="" textlink="">
      <cdr:nvSpPr>
        <cdr:cNvPr id="7" name="textruta 1"/>
        <cdr:cNvSpPr txBox="1"/>
      </cdr:nvSpPr>
      <cdr:spPr>
        <a:xfrm xmlns:a="http://schemas.openxmlformats.org/drawingml/2006/main">
          <a:off x="161544" y="2500629"/>
          <a:ext cx="2496869" cy="43180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a:latin typeface="Century Gothic"/>
            </a:rPr>
            <a:t>Möjligheterna att komma utomhus är bra</a:t>
          </a:r>
          <a:endParaRPr lang="sv-SE" sz="1050" dirty="0"/>
        </a:p>
      </cdr:txBody>
    </cdr:sp>
  </cdr:relSizeAnchor>
</c:userShapes>
</file>

<file path=ppt/drawings/drawing3.xml><?xml version="1.0" encoding="utf-8"?>
<c:userShapes xmlns:c="http://schemas.openxmlformats.org/drawingml/2006/chart">
  <cdr:relSizeAnchor xmlns:cdr="http://schemas.openxmlformats.org/drawingml/2006/chartDrawing">
    <cdr:from>
      <cdr:x>0.02292</cdr:x>
      <cdr:y>0.0769</cdr:y>
    </cdr:from>
    <cdr:to>
      <cdr:x>0.41521</cdr:x>
      <cdr:y>0.23315</cdr:y>
    </cdr:to>
    <cdr:sp macro="" textlink="">
      <cdr:nvSpPr>
        <cdr:cNvPr id="2" name="textruta 1"/>
        <cdr:cNvSpPr txBox="1"/>
      </cdr:nvSpPr>
      <cdr:spPr>
        <a:xfrm xmlns:a="http://schemas.openxmlformats.org/drawingml/2006/main">
          <a:off x="158569" y="287811"/>
          <a:ext cx="2714014" cy="58477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dirty="0"/>
            <a:t>Fick du plats på det äldreboende du </a:t>
          </a:r>
        </a:p>
        <a:p xmlns:a="http://schemas.openxmlformats.org/drawingml/2006/main">
          <a:r>
            <a:rPr lang="sv-SE" sz="1050" dirty="0"/>
            <a:t>ville bo på? </a:t>
          </a:r>
        </a:p>
        <a:p xmlns:a="http://schemas.openxmlformats.org/drawingml/2006/main">
          <a:r>
            <a:rPr lang="sv-SE" sz="1000" i="1" dirty="0"/>
            <a:t>Ja  </a:t>
          </a:r>
        </a:p>
      </cdr:txBody>
    </cdr:sp>
  </cdr:relSizeAnchor>
  <cdr:relSizeAnchor xmlns:cdr="http://schemas.openxmlformats.org/drawingml/2006/chartDrawing">
    <cdr:from>
      <cdr:x>0.02335</cdr:x>
      <cdr:y>0.2613</cdr:y>
    </cdr:from>
    <cdr:to>
      <cdr:x>0.41272</cdr:x>
      <cdr:y>0.37437</cdr:y>
    </cdr:to>
    <cdr:sp macro="" textlink="">
      <cdr:nvSpPr>
        <cdr:cNvPr id="3" name="textruta 1"/>
        <cdr:cNvSpPr txBox="1"/>
      </cdr:nvSpPr>
      <cdr:spPr>
        <a:xfrm xmlns:a="http://schemas.openxmlformats.org/drawingml/2006/main">
          <a:off x="161544" y="977959"/>
          <a:ext cx="2693812" cy="42319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dirty="0"/>
            <a:t>Trivs du med ditt rum eller lägenhet?</a:t>
          </a:r>
        </a:p>
        <a:p xmlns:a="http://schemas.openxmlformats.org/drawingml/2006/main">
          <a:r>
            <a:rPr lang="sv-SE" sz="1000" i="1" dirty="0"/>
            <a:t>Ja  </a:t>
          </a:r>
        </a:p>
      </cdr:txBody>
    </cdr:sp>
  </cdr:relSizeAnchor>
  <cdr:relSizeAnchor xmlns:cdr="http://schemas.openxmlformats.org/drawingml/2006/chartDrawing">
    <cdr:from>
      <cdr:x>0.02139</cdr:x>
      <cdr:y>0.46003</cdr:y>
    </cdr:from>
    <cdr:to>
      <cdr:x>0.41494</cdr:x>
      <cdr:y>0.61628</cdr:y>
    </cdr:to>
    <cdr:sp macro="" textlink="">
      <cdr:nvSpPr>
        <cdr:cNvPr id="4" name="textruta 1"/>
        <cdr:cNvSpPr txBox="1"/>
      </cdr:nvSpPr>
      <cdr:spPr>
        <a:xfrm xmlns:a="http://schemas.openxmlformats.org/drawingml/2006/main">
          <a:off x="147984" y="1721739"/>
          <a:ext cx="2722731" cy="58477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dirty="0"/>
            <a:t>Är det trivsamt i de gemensamma utrymmena? </a:t>
          </a:r>
        </a:p>
        <a:p xmlns:a="http://schemas.openxmlformats.org/drawingml/2006/main">
          <a:r>
            <a:rPr lang="sv-SE" sz="1000" i="1" dirty="0"/>
            <a:t>Ja  </a:t>
          </a:r>
        </a:p>
      </cdr:txBody>
    </cdr:sp>
  </cdr:relSizeAnchor>
  <cdr:relSizeAnchor xmlns:cdr="http://schemas.openxmlformats.org/drawingml/2006/chartDrawing">
    <cdr:from>
      <cdr:x>0.02292</cdr:x>
      <cdr:y>0.65221</cdr:y>
    </cdr:from>
    <cdr:to>
      <cdr:x>0.40898</cdr:x>
      <cdr:y>0.80846</cdr:y>
    </cdr:to>
    <cdr:sp macro="" textlink="">
      <cdr:nvSpPr>
        <cdr:cNvPr id="5" name="textruta 1"/>
        <cdr:cNvSpPr txBox="1"/>
      </cdr:nvSpPr>
      <cdr:spPr>
        <a:xfrm xmlns:a="http://schemas.openxmlformats.org/drawingml/2006/main">
          <a:off x="158569" y="2441004"/>
          <a:ext cx="2670912" cy="58477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Century Gothic"/>
            </a:defRPr>
          </a:lvl1pPr>
          <a:lvl2pPr marL="457200" indent="0">
            <a:defRPr sz="1100">
              <a:latin typeface="Century Gothic"/>
            </a:defRPr>
          </a:lvl2pPr>
          <a:lvl3pPr marL="914400" indent="0">
            <a:defRPr sz="1100">
              <a:latin typeface="Century Gothic"/>
            </a:defRPr>
          </a:lvl3pPr>
          <a:lvl4pPr marL="1371600" indent="0">
            <a:defRPr sz="1100">
              <a:latin typeface="Century Gothic"/>
            </a:defRPr>
          </a:lvl4pPr>
          <a:lvl5pPr marL="1828800" indent="0">
            <a:defRPr sz="1100">
              <a:latin typeface="Century Gothic"/>
            </a:defRPr>
          </a:lvl5pPr>
          <a:lvl6pPr marL="2286000" indent="0">
            <a:defRPr sz="1100">
              <a:latin typeface="Century Gothic"/>
            </a:defRPr>
          </a:lvl6pPr>
          <a:lvl7pPr marL="2743200" indent="0">
            <a:defRPr sz="1100">
              <a:latin typeface="Century Gothic"/>
            </a:defRPr>
          </a:lvl7pPr>
          <a:lvl8pPr marL="3200400" indent="0">
            <a:defRPr sz="1100">
              <a:latin typeface="Century Gothic"/>
            </a:defRPr>
          </a:lvl8pPr>
          <a:lvl9pPr marL="3657600" indent="0">
            <a:defRPr sz="1100">
              <a:latin typeface="Century Gothic"/>
            </a:defRPr>
          </a:lvl9pPr>
        </a:lstStyle>
        <a:p xmlns:a="http://schemas.openxmlformats.org/drawingml/2006/main">
          <a:r>
            <a:rPr lang="sv-SE" sz="1050" dirty="0"/>
            <a:t>Är det trivsamt utomhus runt ditt boende?</a:t>
          </a:r>
        </a:p>
        <a:p xmlns:a="http://schemas.openxmlformats.org/drawingml/2006/main">
          <a:r>
            <a:rPr lang="sv-SE" sz="1000" i="1" dirty="0"/>
            <a:t>Ja  </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1"/>
            <a:ext cx="2943947" cy="497296"/>
          </a:xfrm>
          <a:prstGeom prst="rect">
            <a:avLst/>
          </a:prstGeom>
        </p:spPr>
        <p:txBody>
          <a:bodyPr vert="horz" lIns="101361" tIns="50681" rIns="101361" bIns="50681" rtlCol="0"/>
          <a:lstStyle>
            <a:lvl1pPr algn="l">
              <a:defRPr sz="1300"/>
            </a:lvl1pPr>
          </a:lstStyle>
          <a:p>
            <a:endParaRPr lang="sv-SE"/>
          </a:p>
        </p:txBody>
      </p:sp>
      <p:sp>
        <p:nvSpPr>
          <p:cNvPr id="3" name="Platshållare för datum 2"/>
          <p:cNvSpPr>
            <a:spLocks noGrp="1"/>
          </p:cNvSpPr>
          <p:nvPr>
            <p:ph type="dt" sz="quarter" idx="1"/>
          </p:nvPr>
        </p:nvSpPr>
        <p:spPr>
          <a:xfrm>
            <a:off x="3848869" y="1"/>
            <a:ext cx="2943947" cy="497296"/>
          </a:xfrm>
          <a:prstGeom prst="rect">
            <a:avLst/>
          </a:prstGeom>
        </p:spPr>
        <p:txBody>
          <a:bodyPr vert="horz" lIns="101361" tIns="50681" rIns="101361" bIns="50681" rtlCol="0"/>
          <a:lstStyle>
            <a:lvl1pPr algn="r">
              <a:defRPr sz="1300"/>
            </a:lvl1pPr>
          </a:lstStyle>
          <a:p>
            <a:fld id="{EE4E35D8-A431-48E7-8AEB-D32A58D60D18}" type="datetimeFigureOut">
              <a:rPr lang="sv-SE" smtClean="0"/>
              <a:pPr/>
              <a:t>2020-11-23</a:t>
            </a:fld>
            <a:endParaRPr lang="sv-SE"/>
          </a:p>
        </p:txBody>
      </p:sp>
      <p:sp>
        <p:nvSpPr>
          <p:cNvPr id="4" name="Platshållare för sidfot 3"/>
          <p:cNvSpPr>
            <a:spLocks noGrp="1"/>
          </p:cNvSpPr>
          <p:nvPr>
            <p:ph type="ftr" sz="quarter" idx="2"/>
          </p:nvPr>
        </p:nvSpPr>
        <p:spPr>
          <a:xfrm>
            <a:off x="0" y="9432290"/>
            <a:ext cx="2943947" cy="497296"/>
          </a:xfrm>
          <a:prstGeom prst="rect">
            <a:avLst/>
          </a:prstGeom>
        </p:spPr>
        <p:txBody>
          <a:bodyPr vert="horz" lIns="101361" tIns="50681" rIns="101361" bIns="50681" rtlCol="0" anchor="b"/>
          <a:lstStyle>
            <a:lvl1pPr algn="l">
              <a:defRPr sz="1300"/>
            </a:lvl1pPr>
          </a:lstStyle>
          <a:p>
            <a:endParaRPr lang="sv-SE"/>
          </a:p>
        </p:txBody>
      </p:sp>
      <p:sp>
        <p:nvSpPr>
          <p:cNvPr id="5" name="Platshållare för bildnummer 4"/>
          <p:cNvSpPr>
            <a:spLocks noGrp="1"/>
          </p:cNvSpPr>
          <p:nvPr>
            <p:ph type="sldNum" sz="quarter" idx="3"/>
          </p:nvPr>
        </p:nvSpPr>
        <p:spPr>
          <a:xfrm>
            <a:off x="3848869" y="9432290"/>
            <a:ext cx="2943947" cy="497296"/>
          </a:xfrm>
          <a:prstGeom prst="rect">
            <a:avLst/>
          </a:prstGeom>
        </p:spPr>
        <p:txBody>
          <a:bodyPr vert="horz" lIns="101361" tIns="50681" rIns="101361" bIns="50681" rtlCol="0" anchor="b"/>
          <a:lstStyle>
            <a:lvl1pPr algn="r">
              <a:defRPr sz="1300"/>
            </a:lvl1pPr>
          </a:lstStyle>
          <a:p>
            <a:fld id="{3B7895A1-36BB-4A5A-A2AF-EE41160F7321}" type="slidenum">
              <a:rPr lang="sv-SE" smtClean="0"/>
              <a:pPr/>
              <a:t>‹#›</a:t>
            </a:fld>
            <a:endParaRPr lang="sv-SE"/>
          </a:p>
        </p:txBody>
      </p:sp>
    </p:spTree>
    <p:extLst>
      <p:ext uri="{BB962C8B-B14F-4D97-AF65-F5344CB8AC3E}">
        <p14:creationId xmlns:p14="http://schemas.microsoft.com/office/powerpoint/2010/main" val="2056852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1"/>
            <a:ext cx="2944283" cy="496570"/>
          </a:xfrm>
          <a:prstGeom prst="rect">
            <a:avLst/>
          </a:prstGeom>
        </p:spPr>
        <p:txBody>
          <a:bodyPr vert="horz" lIns="95565" tIns="47783" rIns="95565" bIns="47783" rtlCol="0"/>
          <a:lstStyle>
            <a:lvl1pPr algn="l">
              <a:defRPr sz="1200"/>
            </a:lvl1pPr>
          </a:lstStyle>
          <a:p>
            <a:endParaRPr lang="sv-SE"/>
          </a:p>
        </p:txBody>
      </p:sp>
      <p:sp>
        <p:nvSpPr>
          <p:cNvPr id="3" name="Platshållare för datum 2"/>
          <p:cNvSpPr>
            <a:spLocks noGrp="1"/>
          </p:cNvSpPr>
          <p:nvPr>
            <p:ph type="dt" idx="1"/>
          </p:nvPr>
        </p:nvSpPr>
        <p:spPr>
          <a:xfrm>
            <a:off x="3848645" y="1"/>
            <a:ext cx="2944283" cy="496570"/>
          </a:xfrm>
          <a:prstGeom prst="rect">
            <a:avLst/>
          </a:prstGeom>
        </p:spPr>
        <p:txBody>
          <a:bodyPr vert="horz" lIns="95565" tIns="47783" rIns="95565" bIns="47783" rtlCol="0"/>
          <a:lstStyle>
            <a:lvl1pPr algn="r">
              <a:defRPr sz="1200"/>
            </a:lvl1pPr>
          </a:lstStyle>
          <a:p>
            <a:fld id="{00F28322-9E50-4BFC-ADA5-24FE44B8EB92}" type="datetimeFigureOut">
              <a:rPr lang="sv-SE" smtClean="0"/>
              <a:pPr/>
              <a:t>2020-11-23</a:t>
            </a:fld>
            <a:endParaRPr lang="sv-SE"/>
          </a:p>
        </p:txBody>
      </p:sp>
      <p:sp>
        <p:nvSpPr>
          <p:cNvPr id="4" name="Platshållare för bildobjekt 3"/>
          <p:cNvSpPr>
            <a:spLocks noGrp="1" noRot="1" noChangeAspect="1"/>
          </p:cNvSpPr>
          <p:nvPr>
            <p:ph type="sldImg" idx="2"/>
          </p:nvPr>
        </p:nvSpPr>
        <p:spPr>
          <a:xfrm>
            <a:off x="915988" y="746125"/>
            <a:ext cx="4962525" cy="3722688"/>
          </a:xfrm>
          <a:prstGeom prst="rect">
            <a:avLst/>
          </a:prstGeom>
          <a:noFill/>
          <a:ln w="12700">
            <a:solidFill>
              <a:prstClr val="black"/>
            </a:solidFill>
          </a:ln>
        </p:spPr>
        <p:txBody>
          <a:bodyPr vert="horz" lIns="95565" tIns="47783" rIns="95565" bIns="47783" rtlCol="0" anchor="ctr"/>
          <a:lstStyle/>
          <a:p>
            <a:endParaRPr lang="sv-SE"/>
          </a:p>
        </p:txBody>
      </p:sp>
      <p:sp>
        <p:nvSpPr>
          <p:cNvPr id="5" name="Platshållare för anteckningar 4"/>
          <p:cNvSpPr>
            <a:spLocks noGrp="1"/>
          </p:cNvSpPr>
          <p:nvPr>
            <p:ph type="body" sz="quarter" idx="3"/>
          </p:nvPr>
        </p:nvSpPr>
        <p:spPr>
          <a:xfrm>
            <a:off x="679450" y="4717415"/>
            <a:ext cx="5435600" cy="4469130"/>
          </a:xfrm>
          <a:prstGeom prst="rect">
            <a:avLst/>
          </a:prstGeom>
        </p:spPr>
        <p:txBody>
          <a:bodyPr vert="horz" lIns="95565" tIns="47783" rIns="95565" bIns="47783"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9433107"/>
            <a:ext cx="2944283" cy="496570"/>
          </a:xfrm>
          <a:prstGeom prst="rect">
            <a:avLst/>
          </a:prstGeom>
        </p:spPr>
        <p:txBody>
          <a:bodyPr vert="horz" lIns="95565" tIns="47783" rIns="95565" bIns="47783" rtlCol="0" anchor="b"/>
          <a:lstStyle>
            <a:lvl1pPr algn="l">
              <a:defRPr sz="1200"/>
            </a:lvl1pPr>
          </a:lstStyle>
          <a:p>
            <a:endParaRPr lang="sv-SE"/>
          </a:p>
        </p:txBody>
      </p:sp>
      <p:sp>
        <p:nvSpPr>
          <p:cNvPr id="7" name="Platshållare för bildnummer 6"/>
          <p:cNvSpPr>
            <a:spLocks noGrp="1"/>
          </p:cNvSpPr>
          <p:nvPr>
            <p:ph type="sldNum" sz="quarter" idx="5"/>
          </p:nvPr>
        </p:nvSpPr>
        <p:spPr>
          <a:xfrm>
            <a:off x="3848645" y="9433107"/>
            <a:ext cx="2944283" cy="496570"/>
          </a:xfrm>
          <a:prstGeom prst="rect">
            <a:avLst/>
          </a:prstGeom>
        </p:spPr>
        <p:txBody>
          <a:bodyPr vert="horz" lIns="95565" tIns="47783" rIns="95565" bIns="47783" rtlCol="0" anchor="b"/>
          <a:lstStyle>
            <a:lvl1pPr algn="r">
              <a:defRPr sz="1200"/>
            </a:lvl1pPr>
          </a:lstStyle>
          <a:p>
            <a:fld id="{D4045FB0-5EAC-49C2-A7A1-C763FDD81356}" type="slidenum">
              <a:rPr lang="sv-SE" smtClean="0"/>
              <a:pPr/>
              <a:t>‹#›</a:t>
            </a:fld>
            <a:endParaRPr lang="sv-SE"/>
          </a:p>
        </p:txBody>
      </p:sp>
    </p:spTree>
    <p:extLst>
      <p:ext uri="{BB962C8B-B14F-4D97-AF65-F5344CB8AC3E}">
        <p14:creationId xmlns:p14="http://schemas.microsoft.com/office/powerpoint/2010/main" val="1882376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endParaRPr lang="sv-SE"/>
          </a:p>
        </p:txBody>
      </p:sp>
      <p:sp>
        <p:nvSpPr>
          <p:cNvPr id="4" name="Platshållare för bildnummer 3"/>
          <p:cNvSpPr>
            <a:spLocks noGrp="1"/>
          </p:cNvSpPr>
          <p:nvPr>
            <p:ph type="sldNum" sz="quarter" idx="10"/>
          </p:nvPr>
        </p:nvSpPr>
        <p:spPr/>
        <p:txBody>
          <a:bodyPr/>
          <a:lstStyle/>
          <a:p>
            <a:fld id="{D4045FB0-5EAC-49C2-A7A1-C763FDD81356}" type="slidenum">
              <a:rPr lang="sv-SE" smtClean="0"/>
              <a:pPr/>
              <a:t>1</a:t>
            </a:fld>
            <a:endParaRPr lang="sv-SE"/>
          </a:p>
        </p:txBody>
      </p:sp>
    </p:spTree>
    <p:extLst>
      <p:ext uri="{BB962C8B-B14F-4D97-AF65-F5344CB8AC3E}">
        <p14:creationId xmlns:p14="http://schemas.microsoft.com/office/powerpoint/2010/main" val="27714217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16" name="Rektangel 15"/>
          <p:cNvSpPr/>
          <p:nvPr userDrawn="1"/>
        </p:nvSpPr>
        <p:spPr>
          <a:xfrm>
            <a:off x="0" y="0"/>
            <a:ext cx="9144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Platshållare för bild 8"/>
          <p:cNvSpPr>
            <a:spLocks noGrp="1"/>
          </p:cNvSpPr>
          <p:nvPr>
            <p:ph type="pic" sz="quarter" idx="13"/>
          </p:nvPr>
        </p:nvSpPr>
        <p:spPr>
          <a:xfrm>
            <a:off x="0" y="4173579"/>
            <a:ext cx="9147600" cy="2684421"/>
          </a:xfrm>
          <a:custGeom>
            <a:avLst/>
            <a:gdLst>
              <a:gd name="connsiteX0" fmla="*/ 0 w 9147600"/>
              <a:gd name="connsiteY0" fmla="*/ 0 h 2708275"/>
              <a:gd name="connsiteX1" fmla="*/ 9147600 w 9147600"/>
              <a:gd name="connsiteY1" fmla="*/ 0 h 2708275"/>
              <a:gd name="connsiteX2" fmla="*/ 9147600 w 9147600"/>
              <a:gd name="connsiteY2" fmla="*/ 2708275 h 2708275"/>
              <a:gd name="connsiteX3" fmla="*/ 0 w 9147600"/>
              <a:gd name="connsiteY3" fmla="*/ 2708275 h 2708275"/>
              <a:gd name="connsiteX4" fmla="*/ 0 w 9147600"/>
              <a:gd name="connsiteY4" fmla="*/ 0 h 2708275"/>
              <a:gd name="connsiteX0" fmla="*/ 15903 w 9147600"/>
              <a:gd name="connsiteY0" fmla="*/ 2313829 h 2708275"/>
              <a:gd name="connsiteX1" fmla="*/ 9147600 w 9147600"/>
              <a:gd name="connsiteY1" fmla="*/ 0 h 2708275"/>
              <a:gd name="connsiteX2" fmla="*/ 9147600 w 9147600"/>
              <a:gd name="connsiteY2" fmla="*/ 2708275 h 2708275"/>
              <a:gd name="connsiteX3" fmla="*/ 0 w 9147600"/>
              <a:gd name="connsiteY3" fmla="*/ 2708275 h 2708275"/>
              <a:gd name="connsiteX4" fmla="*/ 15903 w 9147600"/>
              <a:gd name="connsiteY4" fmla="*/ 2313829 h 2708275"/>
              <a:gd name="connsiteX0" fmla="*/ 0 w 9155551"/>
              <a:gd name="connsiteY0" fmla="*/ 2313829 h 2708275"/>
              <a:gd name="connsiteX1" fmla="*/ 9155551 w 9155551"/>
              <a:gd name="connsiteY1" fmla="*/ 0 h 2708275"/>
              <a:gd name="connsiteX2" fmla="*/ 9155551 w 9155551"/>
              <a:gd name="connsiteY2" fmla="*/ 2708275 h 2708275"/>
              <a:gd name="connsiteX3" fmla="*/ 7951 w 9155551"/>
              <a:gd name="connsiteY3" fmla="*/ 2708275 h 2708275"/>
              <a:gd name="connsiteX4" fmla="*/ 0 w 9155551"/>
              <a:gd name="connsiteY4" fmla="*/ 2313829 h 2708275"/>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1 w 9147600"/>
              <a:gd name="connsiteY0" fmla="*/ 2337683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2337683 h 2684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7600" h="2684421">
                <a:moveTo>
                  <a:pt x="1" y="2337683"/>
                </a:moveTo>
                <a:lnTo>
                  <a:pt x="9131698" y="0"/>
                </a:lnTo>
                <a:cubicBezTo>
                  <a:pt x="9136999" y="894807"/>
                  <a:pt x="9142299" y="1789614"/>
                  <a:pt x="9147600" y="2684421"/>
                </a:cubicBezTo>
                <a:lnTo>
                  <a:pt x="0" y="2684421"/>
                </a:lnTo>
                <a:cubicBezTo>
                  <a:pt x="0" y="2568842"/>
                  <a:pt x="1" y="2453262"/>
                  <a:pt x="1" y="2337683"/>
                </a:cubicBezTo>
                <a:close/>
              </a:path>
            </a:pathLst>
          </a:custGeom>
          <a:solidFill>
            <a:srgbClr val="A5ACAF"/>
          </a:solidFill>
        </p:spPr>
        <p:txBody>
          <a:bodyPr anchor="b" anchorCtr="0"/>
          <a:lstStyle>
            <a:lvl1pPr marL="0" indent="0" algn="r">
              <a:buNone/>
              <a:defRPr b="0"/>
            </a:lvl1pPr>
          </a:lstStyle>
          <a:p>
            <a:r>
              <a:rPr lang="sv-SE" dirty="0"/>
              <a:t>Klicka på ikonen för att lägga till en bild</a:t>
            </a:r>
          </a:p>
        </p:txBody>
      </p:sp>
      <p:sp>
        <p:nvSpPr>
          <p:cNvPr id="2" name="Rubrik 1"/>
          <p:cNvSpPr>
            <a:spLocks noGrp="1"/>
          </p:cNvSpPr>
          <p:nvPr>
            <p:ph type="ctrTitle"/>
          </p:nvPr>
        </p:nvSpPr>
        <p:spPr>
          <a:xfrm>
            <a:off x="784342" y="2059055"/>
            <a:ext cx="7772400" cy="1104900"/>
          </a:xfrm>
        </p:spPr>
        <p:txBody>
          <a:bodyPr/>
          <a:lstStyle>
            <a:lvl1pPr>
              <a:defRPr sz="2600">
                <a:solidFill>
                  <a:srgbClr val="E98300"/>
                </a:solidFill>
              </a:defRPr>
            </a:lvl1pPr>
          </a:lstStyle>
          <a:p>
            <a:r>
              <a:rPr lang="sv-SE"/>
              <a:t>Klicka här för att ändra format</a:t>
            </a:r>
            <a:endParaRPr lang="sv-SE" dirty="0"/>
          </a:p>
        </p:txBody>
      </p:sp>
      <p:sp>
        <p:nvSpPr>
          <p:cNvPr id="3" name="Underrubrik 2"/>
          <p:cNvSpPr>
            <a:spLocks noGrp="1"/>
          </p:cNvSpPr>
          <p:nvPr>
            <p:ph type="subTitle" idx="1"/>
          </p:nvPr>
        </p:nvSpPr>
        <p:spPr>
          <a:xfrm>
            <a:off x="801688" y="4266501"/>
            <a:ext cx="5858518" cy="232375"/>
          </a:xfrm>
        </p:spPr>
        <p:txBody>
          <a:bodyPr/>
          <a:lstStyle>
            <a:lvl1pPr marL="0" indent="0" algn="l">
              <a:spcBef>
                <a:spcPts val="0"/>
              </a:spcBef>
              <a:spcAft>
                <a:spcPts val="0"/>
              </a:spcAft>
              <a:buNone/>
              <a:defRPr sz="14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endParaRPr lang="sv-SE" dirty="0"/>
          </a:p>
        </p:txBody>
      </p:sp>
      <p:sp>
        <p:nvSpPr>
          <p:cNvPr id="4" name="Platshållare för datum 3"/>
          <p:cNvSpPr>
            <a:spLocks noGrp="1"/>
          </p:cNvSpPr>
          <p:nvPr>
            <p:ph type="dt" sz="half" idx="10"/>
          </p:nvPr>
        </p:nvSpPr>
        <p:spPr>
          <a:xfrm>
            <a:off x="817590" y="5380362"/>
            <a:ext cx="1152128" cy="267235"/>
          </a:xfrm>
          <a:prstGeom prst="rect">
            <a:avLst/>
          </a:prstGeom>
        </p:spPr>
        <p:txBody>
          <a:bodyPr/>
          <a:lstStyle>
            <a:lvl1pPr>
              <a:defRPr sz="900" b="1">
                <a:solidFill>
                  <a:srgbClr val="FFFFFF"/>
                </a:solidFill>
              </a:defRPr>
            </a:lvl1pPr>
          </a:lstStyle>
          <a:p>
            <a:endParaRPr lang="sv-SE"/>
          </a:p>
        </p:txBody>
      </p:sp>
      <p:sp>
        <p:nvSpPr>
          <p:cNvPr id="14" name="Platshållare för text 13"/>
          <p:cNvSpPr>
            <a:spLocks noGrp="1"/>
          </p:cNvSpPr>
          <p:nvPr>
            <p:ph type="body" sz="quarter" idx="14"/>
          </p:nvPr>
        </p:nvSpPr>
        <p:spPr>
          <a:xfrm>
            <a:off x="801688" y="4475023"/>
            <a:ext cx="5858544" cy="722312"/>
          </a:xfrm>
        </p:spPr>
        <p:txBody>
          <a:bodyPr/>
          <a:lstStyle>
            <a:lvl1pPr marL="0" indent="0">
              <a:spcBef>
                <a:spcPts val="0"/>
              </a:spcBef>
              <a:spcAft>
                <a:spcPts val="0"/>
              </a:spcAft>
              <a:buNone/>
              <a:defRPr sz="1400">
                <a:solidFill>
                  <a:srgbClr val="FFFFFF"/>
                </a:solidFill>
              </a:defRPr>
            </a:lvl1pPr>
            <a:lvl2pPr marL="285750" indent="0">
              <a:buNone/>
              <a:defRPr sz="1400">
                <a:solidFill>
                  <a:schemeClr val="bg2"/>
                </a:solidFill>
              </a:defRPr>
            </a:lvl2pPr>
            <a:lvl3pPr marL="539750" indent="0">
              <a:buNone/>
              <a:defRPr sz="1400">
                <a:solidFill>
                  <a:schemeClr val="bg2"/>
                </a:solidFill>
              </a:defRPr>
            </a:lvl3pPr>
            <a:lvl4pPr marL="723900" indent="0">
              <a:buNone/>
              <a:defRPr sz="1400">
                <a:solidFill>
                  <a:schemeClr val="bg2"/>
                </a:solidFill>
              </a:defRPr>
            </a:lvl4pPr>
            <a:lvl5pPr marL="927100" indent="0">
              <a:buNone/>
              <a:defRPr sz="1400">
                <a:solidFill>
                  <a:schemeClr val="bg2"/>
                </a:solidFill>
              </a:defRPr>
            </a:lvl5pPr>
          </a:lstStyle>
          <a:p>
            <a:pPr lvl="0"/>
            <a:r>
              <a:rPr lang="sv-SE"/>
              <a:t>Klicka här för att ändra format på bakgrundstexten</a:t>
            </a:r>
          </a:p>
        </p:txBody>
      </p:sp>
      <p:pic>
        <p:nvPicPr>
          <p:cNvPr id="5" name="Bildobjekt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1214" y="800439"/>
            <a:ext cx="2592000" cy="544144"/>
          </a:xfrm>
          <a:prstGeom prst="rect">
            <a:avLst/>
          </a:prstGeom>
        </p:spPr>
      </p:pic>
    </p:spTree>
    <p:extLst>
      <p:ext uri="{BB962C8B-B14F-4D97-AF65-F5344CB8AC3E}">
        <p14:creationId xmlns:p14="http://schemas.microsoft.com/office/powerpoint/2010/main" val="616236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Kapitelsida med plats för bild">
    <p:spTree>
      <p:nvGrpSpPr>
        <p:cNvPr id="1" name=""/>
        <p:cNvGrpSpPr/>
        <p:nvPr/>
      </p:nvGrpSpPr>
      <p:grpSpPr>
        <a:xfrm>
          <a:off x="0" y="0"/>
          <a:ext cx="0" cy="0"/>
          <a:chOff x="0" y="0"/>
          <a:chExt cx="0" cy="0"/>
        </a:xfrm>
      </p:grpSpPr>
      <p:sp>
        <p:nvSpPr>
          <p:cNvPr id="10" name="Rektangel 9"/>
          <p:cNvSpPr/>
          <p:nvPr userDrawn="1"/>
        </p:nvSpPr>
        <p:spPr>
          <a:xfrm>
            <a:off x="0" y="0"/>
            <a:ext cx="9144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Platshållare för bild 8"/>
          <p:cNvSpPr>
            <a:spLocks noGrp="1"/>
          </p:cNvSpPr>
          <p:nvPr>
            <p:ph type="pic" sz="quarter" idx="13"/>
          </p:nvPr>
        </p:nvSpPr>
        <p:spPr>
          <a:xfrm>
            <a:off x="0" y="1548841"/>
            <a:ext cx="9147600" cy="5309159"/>
          </a:xfrm>
          <a:custGeom>
            <a:avLst/>
            <a:gdLst>
              <a:gd name="connsiteX0" fmla="*/ 0 w 9147600"/>
              <a:gd name="connsiteY0" fmla="*/ 0 h 2708275"/>
              <a:gd name="connsiteX1" fmla="*/ 9147600 w 9147600"/>
              <a:gd name="connsiteY1" fmla="*/ 0 h 2708275"/>
              <a:gd name="connsiteX2" fmla="*/ 9147600 w 9147600"/>
              <a:gd name="connsiteY2" fmla="*/ 2708275 h 2708275"/>
              <a:gd name="connsiteX3" fmla="*/ 0 w 9147600"/>
              <a:gd name="connsiteY3" fmla="*/ 2708275 h 2708275"/>
              <a:gd name="connsiteX4" fmla="*/ 0 w 9147600"/>
              <a:gd name="connsiteY4" fmla="*/ 0 h 2708275"/>
              <a:gd name="connsiteX0" fmla="*/ 15903 w 9147600"/>
              <a:gd name="connsiteY0" fmla="*/ 2313829 h 2708275"/>
              <a:gd name="connsiteX1" fmla="*/ 9147600 w 9147600"/>
              <a:gd name="connsiteY1" fmla="*/ 0 h 2708275"/>
              <a:gd name="connsiteX2" fmla="*/ 9147600 w 9147600"/>
              <a:gd name="connsiteY2" fmla="*/ 2708275 h 2708275"/>
              <a:gd name="connsiteX3" fmla="*/ 0 w 9147600"/>
              <a:gd name="connsiteY3" fmla="*/ 2708275 h 2708275"/>
              <a:gd name="connsiteX4" fmla="*/ 15903 w 9147600"/>
              <a:gd name="connsiteY4" fmla="*/ 2313829 h 2708275"/>
              <a:gd name="connsiteX0" fmla="*/ 0 w 9155551"/>
              <a:gd name="connsiteY0" fmla="*/ 2313829 h 2708275"/>
              <a:gd name="connsiteX1" fmla="*/ 9155551 w 9155551"/>
              <a:gd name="connsiteY1" fmla="*/ 0 h 2708275"/>
              <a:gd name="connsiteX2" fmla="*/ 9155551 w 9155551"/>
              <a:gd name="connsiteY2" fmla="*/ 2708275 h 2708275"/>
              <a:gd name="connsiteX3" fmla="*/ 7951 w 9155551"/>
              <a:gd name="connsiteY3" fmla="*/ 2708275 h 2708275"/>
              <a:gd name="connsiteX4" fmla="*/ 0 w 9155551"/>
              <a:gd name="connsiteY4" fmla="*/ 2313829 h 2708275"/>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1 w 9147600"/>
              <a:gd name="connsiteY0" fmla="*/ 2337683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2337683 h 2684421"/>
              <a:gd name="connsiteX0" fmla="*/ 1 w 9147600"/>
              <a:gd name="connsiteY0" fmla="*/ 1182114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1182114 h 2684421"/>
              <a:gd name="connsiteX0" fmla="*/ 1 w 9147600"/>
              <a:gd name="connsiteY0" fmla="*/ 1186140 h 2688447"/>
              <a:gd name="connsiteX1" fmla="*/ 9139649 w 9147600"/>
              <a:gd name="connsiteY1" fmla="*/ 0 h 2688447"/>
              <a:gd name="connsiteX2" fmla="*/ 9147600 w 9147600"/>
              <a:gd name="connsiteY2" fmla="*/ 2688447 h 2688447"/>
              <a:gd name="connsiteX3" fmla="*/ 0 w 9147600"/>
              <a:gd name="connsiteY3" fmla="*/ 2688447 h 2688447"/>
              <a:gd name="connsiteX4" fmla="*/ 1 w 9147600"/>
              <a:gd name="connsiteY4" fmla="*/ 1186140 h 2688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7600" h="2688447">
                <a:moveTo>
                  <a:pt x="1" y="1186140"/>
                </a:moveTo>
                <a:lnTo>
                  <a:pt x="9139649" y="0"/>
                </a:lnTo>
                <a:cubicBezTo>
                  <a:pt x="9144950" y="894807"/>
                  <a:pt x="9142299" y="1793640"/>
                  <a:pt x="9147600" y="2688447"/>
                </a:cubicBezTo>
                <a:lnTo>
                  <a:pt x="0" y="2688447"/>
                </a:lnTo>
                <a:cubicBezTo>
                  <a:pt x="0" y="2572868"/>
                  <a:pt x="1" y="1301719"/>
                  <a:pt x="1" y="1186140"/>
                </a:cubicBezTo>
                <a:close/>
              </a:path>
            </a:pathLst>
          </a:custGeom>
          <a:solidFill>
            <a:srgbClr val="A5ACAF"/>
          </a:solidFill>
        </p:spPr>
        <p:txBody>
          <a:bodyPr anchor="b" anchorCtr="0"/>
          <a:lstStyle>
            <a:lvl1pPr marL="0" indent="0" algn="r">
              <a:buNone/>
              <a:defRPr b="0"/>
            </a:lvl1pPr>
          </a:lstStyle>
          <a:p>
            <a:r>
              <a:rPr lang="sv-SE"/>
              <a:t>Klicka på ikonen för att lägga till en bild</a:t>
            </a:r>
            <a:endParaRPr lang="sv-SE" dirty="0"/>
          </a:p>
        </p:txBody>
      </p:sp>
      <p:sp>
        <p:nvSpPr>
          <p:cNvPr id="2" name="Rubrik 1"/>
          <p:cNvSpPr>
            <a:spLocks noGrp="1"/>
          </p:cNvSpPr>
          <p:nvPr>
            <p:ph type="ctrTitle"/>
          </p:nvPr>
        </p:nvSpPr>
        <p:spPr>
          <a:xfrm>
            <a:off x="784342" y="725700"/>
            <a:ext cx="7772400" cy="1408385"/>
          </a:xfrm>
        </p:spPr>
        <p:txBody>
          <a:bodyPr/>
          <a:lstStyle>
            <a:lvl1pPr>
              <a:defRPr sz="2600">
                <a:solidFill>
                  <a:srgbClr val="FFFFFF"/>
                </a:solidFill>
              </a:defRPr>
            </a:lvl1pPr>
          </a:lstStyle>
          <a:p>
            <a:r>
              <a:rPr lang="sv-SE"/>
              <a:t>Klicka här för att ändra format</a:t>
            </a:r>
            <a:endParaRPr lang="sv-SE" dirty="0"/>
          </a:p>
        </p:txBody>
      </p:sp>
    </p:spTree>
    <p:extLst>
      <p:ext uri="{BB962C8B-B14F-4D97-AF65-F5344CB8AC3E}">
        <p14:creationId xmlns:p14="http://schemas.microsoft.com/office/powerpoint/2010/main" val="2703339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pitelsida utan bild">
    <p:spTree>
      <p:nvGrpSpPr>
        <p:cNvPr id="1" name=""/>
        <p:cNvGrpSpPr/>
        <p:nvPr/>
      </p:nvGrpSpPr>
      <p:grpSpPr>
        <a:xfrm>
          <a:off x="0" y="0"/>
          <a:ext cx="0" cy="0"/>
          <a:chOff x="0" y="0"/>
          <a:chExt cx="0" cy="0"/>
        </a:xfrm>
      </p:grpSpPr>
      <p:sp>
        <p:nvSpPr>
          <p:cNvPr id="10" name="Rektangel 9"/>
          <p:cNvSpPr/>
          <p:nvPr userDrawn="1"/>
        </p:nvSpPr>
        <p:spPr>
          <a:xfrm>
            <a:off x="0" y="0"/>
            <a:ext cx="9144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2"/>
          <p:cNvSpPr/>
          <p:nvPr userDrawn="1"/>
        </p:nvSpPr>
        <p:spPr>
          <a:xfrm>
            <a:off x="0" y="1543050"/>
            <a:ext cx="9144000" cy="5314950"/>
          </a:xfrm>
          <a:custGeom>
            <a:avLst/>
            <a:gdLst>
              <a:gd name="connsiteX0" fmla="*/ 0 w 9144000"/>
              <a:gd name="connsiteY0" fmla="*/ 0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0 h 5314950"/>
              <a:gd name="connsiteX0" fmla="*/ 0 w 9144000"/>
              <a:gd name="connsiteY0" fmla="*/ 2771775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2771775 h 5314950"/>
              <a:gd name="connsiteX0" fmla="*/ 0 w 9144000"/>
              <a:gd name="connsiteY0" fmla="*/ 2352675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2352675 h 5314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314950">
                <a:moveTo>
                  <a:pt x="0" y="2352675"/>
                </a:moveTo>
                <a:lnTo>
                  <a:pt x="9144000" y="0"/>
                </a:lnTo>
                <a:lnTo>
                  <a:pt x="9144000" y="5314950"/>
                </a:lnTo>
                <a:lnTo>
                  <a:pt x="0" y="5314950"/>
                </a:lnTo>
                <a:lnTo>
                  <a:pt x="0" y="2352675"/>
                </a:lnTo>
                <a:close/>
              </a:path>
            </a:pathLst>
          </a:custGeom>
          <a:solidFill>
            <a:srgbClr val="A5AC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900">
              <a:solidFill>
                <a:schemeClr val="tx1"/>
              </a:solidFill>
            </a:endParaRPr>
          </a:p>
        </p:txBody>
      </p:sp>
      <p:sp>
        <p:nvSpPr>
          <p:cNvPr id="9" name="Rubrik 1"/>
          <p:cNvSpPr>
            <a:spLocks noGrp="1"/>
          </p:cNvSpPr>
          <p:nvPr>
            <p:ph type="ctrTitle"/>
          </p:nvPr>
        </p:nvSpPr>
        <p:spPr>
          <a:xfrm>
            <a:off x="784342" y="725700"/>
            <a:ext cx="7772400" cy="1408385"/>
          </a:xfrm>
        </p:spPr>
        <p:txBody>
          <a:bodyPr/>
          <a:lstStyle>
            <a:lvl1pPr>
              <a:defRPr sz="2600">
                <a:solidFill>
                  <a:srgbClr val="FFFFFF"/>
                </a:solidFill>
              </a:defRPr>
            </a:lvl1pPr>
          </a:lstStyle>
          <a:p>
            <a:r>
              <a:rPr lang="sv-SE"/>
              <a:t>Klicka här för att ändra format</a:t>
            </a:r>
            <a:endParaRPr lang="sv-SE" dirty="0"/>
          </a:p>
        </p:txBody>
      </p:sp>
      <p:pic>
        <p:nvPicPr>
          <p:cNvPr id="12" name="Bildobjekt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20800" y="6210000"/>
            <a:ext cx="1396800" cy="293233"/>
          </a:xfrm>
          <a:prstGeom prst="rect">
            <a:avLst/>
          </a:prstGeom>
        </p:spPr>
      </p:pic>
    </p:spTree>
    <p:extLst>
      <p:ext uri="{BB962C8B-B14F-4D97-AF65-F5344CB8AC3E}">
        <p14:creationId xmlns:p14="http://schemas.microsoft.com/office/powerpoint/2010/main" val="1973930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ubrik och punktlista – enstaka or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endParaRPr lang="sv-SE" dirty="0"/>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801688" y="2059200"/>
            <a:ext cx="6959600" cy="3708400"/>
          </a:xfrm>
        </p:spPr>
        <p:txBody>
          <a:bodyPr/>
          <a:lstStyle>
            <a:lvl1pPr>
              <a:spcBef>
                <a:spcPts val="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562224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 och punktlista – mening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801688" y="2059200"/>
            <a:ext cx="6959600" cy="3708400"/>
          </a:xfrm>
        </p:spPr>
        <p:txBody>
          <a:bodyPr/>
          <a:lstStyle>
            <a:lvl1pPr>
              <a:spcBef>
                <a:spcPts val="0"/>
              </a:spcBef>
              <a:defRPr b="0"/>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114054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ubrik och text">
    <p:spTree>
      <p:nvGrpSpPr>
        <p:cNvPr id="1" name=""/>
        <p:cNvGrpSpPr/>
        <p:nvPr/>
      </p:nvGrpSpPr>
      <p:grpSpPr>
        <a:xfrm>
          <a:off x="0" y="0"/>
          <a:ext cx="0" cy="0"/>
          <a:chOff x="0" y="0"/>
          <a:chExt cx="0" cy="0"/>
        </a:xfrm>
      </p:grpSpPr>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9" name="Platshållare för text 8"/>
          <p:cNvSpPr>
            <a:spLocks noGrp="1"/>
          </p:cNvSpPr>
          <p:nvPr>
            <p:ph type="body" sz="quarter" idx="13"/>
          </p:nvPr>
        </p:nvSpPr>
        <p:spPr>
          <a:xfrm>
            <a:off x="801688" y="2059200"/>
            <a:ext cx="6959600" cy="3708400"/>
          </a:xfrm>
        </p:spPr>
        <p:txBody>
          <a:bodyPr/>
          <a:lstStyle>
            <a:lvl1pPr marL="0" indent="0">
              <a:spcBef>
                <a:spcPts val="800"/>
              </a:spcBef>
              <a:spcAft>
                <a:spcPts val="0"/>
              </a:spcAft>
              <a:buFontTx/>
              <a:buNone/>
              <a:defRPr sz="2600"/>
            </a:lvl1pPr>
            <a:lvl2pPr marL="0" indent="0">
              <a:buFontTx/>
              <a:buNone/>
              <a:defRPr/>
            </a:lvl2pPr>
            <a:lvl3pPr marL="0" indent="0">
              <a:spcAft>
                <a:spcPts val="0"/>
              </a:spcAft>
              <a:buFontTx/>
              <a:buNone/>
              <a:defRPr sz="1900" b="1"/>
            </a:lvl3pPr>
            <a:lvl4pPr marL="0" indent="0">
              <a:spcAft>
                <a:spcPts val="0"/>
              </a:spcAft>
              <a:buFontTx/>
              <a:buNone/>
              <a:defRPr sz="1600"/>
            </a:lvl4pPr>
            <a:lvl5pPr marL="0" indent="0">
              <a:spcAft>
                <a:spcPts val="0"/>
              </a:spcAft>
              <a:buFontTx/>
              <a:buNone/>
              <a:defRPr sz="1600"/>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0"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
        <p:nvSpPr>
          <p:cNvPr id="7" name="Rubrik 6"/>
          <p:cNvSpPr>
            <a:spLocks noGrp="1"/>
          </p:cNvSpPr>
          <p:nvPr>
            <p:ph type="title"/>
          </p:nvPr>
        </p:nvSpPr>
        <p:spPr/>
        <p:txBody>
          <a:bodyPr/>
          <a:lstStyle/>
          <a:p>
            <a:r>
              <a:rPr lang="sv-SE"/>
              <a:t>Klicka här för att ändra format</a:t>
            </a:r>
          </a:p>
        </p:txBody>
      </p:sp>
    </p:spTree>
    <p:extLst>
      <p:ext uri="{BB962C8B-B14F-4D97-AF65-F5344CB8AC3E}">
        <p14:creationId xmlns:p14="http://schemas.microsoft.com/office/powerpoint/2010/main" val="1026846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ast punktlista">
    <p:spTree>
      <p:nvGrpSpPr>
        <p:cNvPr id="1" name=""/>
        <p:cNvGrpSpPr/>
        <p:nvPr/>
      </p:nvGrpSpPr>
      <p:grpSpPr>
        <a:xfrm>
          <a:off x="0" y="0"/>
          <a:ext cx="0" cy="0"/>
          <a:chOff x="0" y="0"/>
          <a:chExt cx="0" cy="0"/>
        </a:xfrm>
      </p:grpSpPr>
      <p:sp>
        <p:nvSpPr>
          <p:cNvPr id="7" name="Rektangel 6"/>
          <p:cNvSpPr/>
          <p:nvPr userDrawn="1"/>
        </p:nvSpPr>
        <p:spPr>
          <a:xfrm>
            <a:off x="0" y="801504"/>
            <a:ext cx="9147600" cy="479284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801688" y="1353267"/>
            <a:ext cx="6959600" cy="3708400"/>
          </a:xfrm>
        </p:spPr>
        <p:txBody>
          <a:bodyPr/>
          <a:lstStyle>
            <a:lvl1pPr marL="373063" indent="-373063">
              <a:spcBef>
                <a:spcPts val="1000"/>
              </a:spcBef>
              <a:buSzPct val="115000"/>
              <a:buFont typeface="Arial" pitchFamily="34" charset="0"/>
              <a:buChar char="•"/>
              <a:defRPr sz="2600">
                <a:solidFill>
                  <a:srgbClr val="D3BF96"/>
                </a:solidFill>
              </a:defRPr>
            </a:lvl1pPr>
            <a:lvl2pPr>
              <a:defRPr sz="2600">
                <a:solidFill>
                  <a:srgbClr val="D3BF96"/>
                </a:solidFill>
              </a:defRPr>
            </a:lvl2pPr>
            <a:lvl3pPr>
              <a:defRPr sz="1900">
                <a:solidFill>
                  <a:srgbClr val="D3BF96"/>
                </a:solidFill>
              </a:defRPr>
            </a:lvl3pPr>
            <a:lvl4pPr>
              <a:defRPr sz="1600">
                <a:solidFill>
                  <a:srgbClr val="D3BF96"/>
                </a:solidFill>
              </a:defRPr>
            </a:lvl4pPr>
            <a:lvl5pPr>
              <a:defRPr sz="1400">
                <a:solidFill>
                  <a:srgbClr val="D3BF96"/>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3414110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itatsida">
    <p:spTree>
      <p:nvGrpSpPr>
        <p:cNvPr id="1" name=""/>
        <p:cNvGrpSpPr/>
        <p:nvPr/>
      </p:nvGrpSpPr>
      <p:grpSpPr>
        <a:xfrm>
          <a:off x="0" y="0"/>
          <a:ext cx="0" cy="0"/>
          <a:chOff x="0" y="0"/>
          <a:chExt cx="0" cy="0"/>
        </a:xfrm>
      </p:grpSpPr>
      <p:sp>
        <p:nvSpPr>
          <p:cNvPr id="2" name="Rubrik 1"/>
          <p:cNvSpPr>
            <a:spLocks noGrp="1"/>
          </p:cNvSpPr>
          <p:nvPr>
            <p:ph type="title"/>
          </p:nvPr>
        </p:nvSpPr>
        <p:spPr>
          <a:xfrm>
            <a:off x="801688" y="687600"/>
            <a:ext cx="6951600" cy="1296144"/>
          </a:xfrm>
        </p:spPr>
        <p:txBody>
          <a:bodyPr/>
          <a:lstStyle/>
          <a:p>
            <a:r>
              <a:rPr lang="sv-SE"/>
              <a:t>Klicka här för att ändra format</a:t>
            </a:r>
            <a:endParaRPr lang="sv-SE" dirty="0"/>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4355976" y="2060206"/>
            <a:ext cx="3405312" cy="3708400"/>
          </a:xfrm>
        </p:spPr>
        <p:txBody>
          <a:bodyPr/>
          <a:lstStyle>
            <a:lvl1pPr>
              <a:spcBef>
                <a:spcPts val="80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0" name="Platshållare för text 9"/>
          <p:cNvSpPr>
            <a:spLocks noGrp="1"/>
          </p:cNvSpPr>
          <p:nvPr>
            <p:ph type="body" sz="quarter" idx="14"/>
          </p:nvPr>
        </p:nvSpPr>
        <p:spPr>
          <a:xfrm>
            <a:off x="0" y="2113906"/>
            <a:ext cx="4067175" cy="3455988"/>
          </a:xfrm>
          <a:solidFill>
            <a:schemeClr val="accent4"/>
          </a:solidFill>
          <a:ln>
            <a:noFill/>
          </a:ln>
        </p:spPr>
        <p:txBody>
          <a:bodyPr lIns="180000" tIns="180000" rIns="180000" bIns="180000" anchor="ctr" anchorCtr="1"/>
          <a:lstStyle>
            <a:lvl1pPr marL="0" indent="0" algn="ctr">
              <a:buNone/>
              <a:defRPr sz="3000" b="0" i="1">
                <a:solidFill>
                  <a:srgbClr val="D3BF96"/>
                </a:solidFill>
              </a:defRPr>
            </a:lvl1pPr>
            <a:lvl2pPr>
              <a:defRPr sz="3000" b="0" i="1">
                <a:solidFill>
                  <a:srgbClr val="E6C99B"/>
                </a:solidFill>
              </a:defRPr>
            </a:lvl2pPr>
            <a:lvl3pPr>
              <a:defRPr sz="3000" b="0" i="1">
                <a:solidFill>
                  <a:srgbClr val="E6C99B"/>
                </a:solidFill>
              </a:defRPr>
            </a:lvl3pPr>
            <a:lvl4pPr>
              <a:defRPr sz="3000" b="0" i="1">
                <a:solidFill>
                  <a:srgbClr val="E6C99B"/>
                </a:solidFill>
              </a:defRPr>
            </a:lvl4pPr>
            <a:lvl5pPr>
              <a:defRPr sz="3000" b="0" i="1">
                <a:solidFill>
                  <a:srgbClr val="E6C99B"/>
                </a:solidFill>
              </a:defRPr>
            </a:lvl5pPr>
          </a:lstStyle>
          <a:p>
            <a:pPr lvl="0"/>
            <a:r>
              <a:rPr lang="sv-SE"/>
              <a:t>Klicka här för att ändra format på bakgrundstexten</a:t>
            </a:r>
          </a:p>
        </p:txBody>
      </p:sp>
      <p:sp>
        <p:nvSpPr>
          <p:cNvPr id="9" name="textruta 8"/>
          <p:cNvSpPr txBox="1"/>
          <p:nvPr userDrawn="1"/>
        </p:nvSpPr>
        <p:spPr>
          <a:xfrm>
            <a:off x="9277349" y="2647950"/>
            <a:ext cx="1257302" cy="1015663"/>
          </a:xfrm>
          <a:prstGeom prst="rect">
            <a:avLst/>
          </a:prstGeom>
          <a:noFill/>
        </p:spPr>
        <p:txBody>
          <a:bodyPr wrap="square" rtlCol="0">
            <a:spAutoFit/>
          </a:bodyPr>
          <a:lstStyle/>
          <a:p>
            <a:pPr algn="l"/>
            <a:r>
              <a:rPr lang="sv-SE" sz="1000" b="1"/>
              <a:t>Punktlista nivå 1:</a:t>
            </a:r>
          </a:p>
          <a:p>
            <a:pPr algn="l"/>
            <a:r>
              <a:rPr lang="sv-SE" sz="1000"/>
              <a:t>Century Gothic,</a:t>
            </a:r>
            <a:br>
              <a:rPr lang="sv-SE" sz="1000"/>
            </a:br>
            <a:r>
              <a:rPr lang="sv-SE" sz="1000"/>
              <a:t>bold 19pt</a:t>
            </a:r>
          </a:p>
          <a:p>
            <a:pPr algn="l"/>
            <a:r>
              <a:rPr lang="sv-SE" sz="1000" b="1"/>
              <a:t>Nivå 2:</a:t>
            </a:r>
          </a:p>
          <a:p>
            <a:pPr algn="l"/>
            <a:r>
              <a:rPr lang="sv-SE" sz="1000"/>
              <a:t>Century Gothic normal 19pt</a:t>
            </a:r>
          </a:p>
        </p:txBody>
      </p:sp>
      <p:sp>
        <p:nvSpPr>
          <p:cNvPr id="11" name="textruta 10"/>
          <p:cNvSpPr txBox="1"/>
          <p:nvPr userDrawn="1"/>
        </p:nvSpPr>
        <p:spPr>
          <a:xfrm>
            <a:off x="-1333501" y="1209675"/>
            <a:ext cx="1257302" cy="553998"/>
          </a:xfrm>
          <a:prstGeom prst="rect">
            <a:avLst/>
          </a:prstGeom>
          <a:noFill/>
        </p:spPr>
        <p:txBody>
          <a:bodyPr wrap="square" rtlCol="0">
            <a:spAutoFit/>
          </a:bodyPr>
          <a:lstStyle/>
          <a:p>
            <a:pPr algn="r"/>
            <a:r>
              <a:rPr lang="sv-SE" sz="1000" b="1"/>
              <a:t>Rubrik:</a:t>
            </a:r>
          </a:p>
          <a:p>
            <a:pPr algn="r"/>
            <a:r>
              <a:rPr lang="sv-SE" sz="1000"/>
              <a:t>Century Gothic,</a:t>
            </a:r>
            <a:br>
              <a:rPr lang="sv-SE" sz="1000"/>
            </a:br>
            <a:r>
              <a:rPr lang="sv-SE" sz="1000"/>
              <a:t>bold 33pt</a:t>
            </a:r>
          </a:p>
        </p:txBody>
      </p:sp>
      <p:sp>
        <p:nvSpPr>
          <p:cNvPr id="13"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3063518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Rubrik, text och bild">
    <p:spTree>
      <p:nvGrpSpPr>
        <p:cNvPr id="1" name=""/>
        <p:cNvGrpSpPr/>
        <p:nvPr/>
      </p:nvGrpSpPr>
      <p:grpSpPr>
        <a:xfrm>
          <a:off x="0" y="0"/>
          <a:ext cx="0" cy="0"/>
          <a:chOff x="0" y="0"/>
          <a:chExt cx="0" cy="0"/>
        </a:xfrm>
      </p:grpSpPr>
      <p:sp>
        <p:nvSpPr>
          <p:cNvPr id="2" name="Rubrik 1"/>
          <p:cNvSpPr>
            <a:spLocks noGrp="1"/>
          </p:cNvSpPr>
          <p:nvPr>
            <p:ph type="title"/>
          </p:nvPr>
        </p:nvSpPr>
        <p:spPr>
          <a:xfrm>
            <a:off x="801688" y="687600"/>
            <a:ext cx="6951600" cy="1296144"/>
          </a:xfrm>
        </p:spPr>
        <p:txBody>
          <a:bodyPr/>
          <a:lstStyle/>
          <a:p>
            <a:r>
              <a:rPr lang="sv-SE"/>
              <a:t>Klicka här för att ändra format</a:t>
            </a:r>
            <a:endParaRPr lang="sv-SE" dirty="0"/>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801688" y="2059269"/>
            <a:ext cx="3410272" cy="3708400"/>
          </a:xfrm>
        </p:spPr>
        <p:txBody>
          <a:bodyPr/>
          <a:lstStyle>
            <a:lvl1pPr>
              <a:spcBef>
                <a:spcPts val="80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8"/>
          <p:cNvSpPr>
            <a:spLocks noGrp="1"/>
          </p:cNvSpPr>
          <p:nvPr>
            <p:ph type="pic" sz="quarter" idx="14"/>
          </p:nvPr>
        </p:nvSpPr>
        <p:spPr>
          <a:xfrm>
            <a:off x="4325509" y="2128871"/>
            <a:ext cx="3299791" cy="3095625"/>
          </a:xfrm>
        </p:spPr>
        <p:txBody>
          <a:bodyPr/>
          <a:lstStyle>
            <a:lvl1pPr marL="0" indent="0">
              <a:buNone/>
              <a:defRPr b="0"/>
            </a:lvl1pPr>
          </a:lstStyle>
          <a:p>
            <a:r>
              <a:rPr lang="sv-SE"/>
              <a:t>Klicka på ikonen för att lägga till en bild</a:t>
            </a:r>
            <a:endParaRPr lang="sv-SE" dirty="0"/>
          </a:p>
        </p:txBody>
      </p:sp>
      <p:sp>
        <p:nvSpPr>
          <p:cNvPr id="12" name="Platshållare för text 11"/>
          <p:cNvSpPr>
            <a:spLocks noGrp="1"/>
          </p:cNvSpPr>
          <p:nvPr>
            <p:ph type="body" sz="quarter" idx="15"/>
          </p:nvPr>
        </p:nvSpPr>
        <p:spPr>
          <a:xfrm>
            <a:off x="4323723" y="5299364"/>
            <a:ext cx="3312220" cy="471487"/>
          </a:xfrm>
        </p:spPr>
        <p:txBody>
          <a:bodyPr/>
          <a:lstStyle>
            <a:lvl1pPr marL="0" indent="0">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10"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587689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Rubrik, text och bild">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957444" cy="1296144"/>
          </a:xfrm>
        </p:spPr>
        <p:txBody>
          <a:bodyPr/>
          <a:lstStyle/>
          <a:p>
            <a:r>
              <a:rPr lang="sv-SE"/>
              <a:t>Klicka här för att ändra format</a:t>
            </a:r>
            <a:endParaRPr lang="sv-SE" dirty="0"/>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4224016" y="2059200"/>
            <a:ext cx="3537272" cy="3165227"/>
          </a:xfrm>
        </p:spPr>
        <p:txBody>
          <a:bodyPr/>
          <a:lstStyle>
            <a:lvl1pPr>
              <a:spcBef>
                <a:spcPts val="80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8"/>
          <p:cNvSpPr>
            <a:spLocks noGrp="1"/>
          </p:cNvSpPr>
          <p:nvPr>
            <p:ph type="pic" sz="quarter" idx="14"/>
          </p:nvPr>
        </p:nvSpPr>
        <p:spPr>
          <a:xfrm>
            <a:off x="801688" y="2127600"/>
            <a:ext cx="3299791" cy="3441117"/>
          </a:xfrm>
        </p:spPr>
        <p:txBody>
          <a:bodyPr/>
          <a:lstStyle>
            <a:lvl1pPr marL="0" indent="0">
              <a:buNone/>
              <a:defRPr b="0"/>
            </a:lvl1pPr>
          </a:lstStyle>
          <a:p>
            <a:r>
              <a:rPr lang="sv-SE"/>
              <a:t>Klicka på ikonen för att lägga till en bild</a:t>
            </a:r>
            <a:endParaRPr lang="sv-SE" dirty="0"/>
          </a:p>
        </p:txBody>
      </p:sp>
      <p:sp>
        <p:nvSpPr>
          <p:cNvPr id="11" name="textruta 10"/>
          <p:cNvSpPr txBox="1"/>
          <p:nvPr userDrawn="1"/>
        </p:nvSpPr>
        <p:spPr>
          <a:xfrm>
            <a:off x="9277349" y="2647950"/>
            <a:ext cx="1257302" cy="1015663"/>
          </a:xfrm>
          <a:prstGeom prst="rect">
            <a:avLst/>
          </a:prstGeom>
          <a:noFill/>
        </p:spPr>
        <p:txBody>
          <a:bodyPr wrap="square" rtlCol="0">
            <a:spAutoFit/>
          </a:bodyPr>
          <a:lstStyle/>
          <a:p>
            <a:pPr algn="l"/>
            <a:r>
              <a:rPr lang="sv-SE" sz="1000" b="1"/>
              <a:t>Punktlista nivå 1:</a:t>
            </a:r>
          </a:p>
          <a:p>
            <a:pPr algn="l"/>
            <a:r>
              <a:rPr lang="sv-SE" sz="1000"/>
              <a:t>Century Gothic,</a:t>
            </a:r>
            <a:br>
              <a:rPr lang="sv-SE" sz="1000"/>
            </a:br>
            <a:r>
              <a:rPr lang="sv-SE" sz="1000"/>
              <a:t>bold 19pt</a:t>
            </a:r>
          </a:p>
          <a:p>
            <a:pPr algn="l"/>
            <a:r>
              <a:rPr lang="sv-SE" sz="1000" b="1"/>
              <a:t>Nivå 2:</a:t>
            </a:r>
          </a:p>
          <a:p>
            <a:pPr algn="l"/>
            <a:r>
              <a:rPr lang="sv-SE" sz="1000"/>
              <a:t>Century Gothic normal 19pt</a:t>
            </a:r>
          </a:p>
        </p:txBody>
      </p:sp>
      <p:sp>
        <p:nvSpPr>
          <p:cNvPr id="15" name="Platshållare för text 11"/>
          <p:cNvSpPr>
            <a:spLocks noGrp="1"/>
          </p:cNvSpPr>
          <p:nvPr>
            <p:ph type="body" sz="quarter" idx="15"/>
          </p:nvPr>
        </p:nvSpPr>
        <p:spPr>
          <a:xfrm>
            <a:off x="4335464" y="5221275"/>
            <a:ext cx="3422236" cy="367200"/>
          </a:xfrm>
        </p:spPr>
        <p:txBody>
          <a:bodyPr anchor="b" anchorCtr="0"/>
          <a:lstStyle>
            <a:lvl1pPr marL="0" indent="0" algn="l">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10"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490163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957444" cy="1296144"/>
          </a:xfrm>
        </p:spPr>
        <p:txBody>
          <a:bodyPr/>
          <a:lstStyle/>
          <a:p>
            <a:r>
              <a:rPr lang="sv-SE"/>
              <a:t>Klicka här för att ändra format</a:t>
            </a:r>
            <a:endParaRPr lang="sv-SE" dirty="0"/>
          </a:p>
        </p:txBody>
      </p:sp>
      <p:sp>
        <p:nvSpPr>
          <p:cNvPr id="5" name="Platshållare för bildnummer 4"/>
          <p:cNvSpPr>
            <a:spLocks noGrp="1"/>
          </p:cNvSpPr>
          <p:nvPr>
            <p:ph type="sldNum" sz="quarter" idx="12"/>
          </p:nvPr>
        </p:nvSpPr>
        <p:spPr/>
        <p:txBody>
          <a:bodyPr/>
          <a:lstStyle/>
          <a:p>
            <a:fld id="{F3A1DABF-CD59-47A1-8187-10F3203EF599}" type="slidenum">
              <a:rPr lang="sv-SE" smtClean="0"/>
              <a:pPr/>
              <a:t>‹#›</a:t>
            </a:fld>
            <a:endParaRPr lang="sv-SE"/>
          </a:p>
        </p:txBody>
      </p:sp>
      <p:sp>
        <p:nvSpPr>
          <p:cNvPr id="6" name="textruta 5"/>
          <p:cNvSpPr txBox="1"/>
          <p:nvPr userDrawn="1"/>
        </p:nvSpPr>
        <p:spPr>
          <a:xfrm>
            <a:off x="-1333501" y="1209675"/>
            <a:ext cx="1257302" cy="553998"/>
          </a:xfrm>
          <a:prstGeom prst="rect">
            <a:avLst/>
          </a:prstGeom>
          <a:noFill/>
        </p:spPr>
        <p:txBody>
          <a:bodyPr wrap="square" rtlCol="0">
            <a:spAutoFit/>
          </a:bodyPr>
          <a:lstStyle/>
          <a:p>
            <a:pPr algn="r"/>
            <a:r>
              <a:rPr lang="sv-SE" sz="1000" b="1"/>
              <a:t>Rubrik:</a:t>
            </a:r>
          </a:p>
          <a:p>
            <a:pPr algn="r"/>
            <a:r>
              <a:rPr lang="sv-SE" sz="1000"/>
              <a:t>Century Gothic,</a:t>
            </a:r>
            <a:br>
              <a:rPr lang="sv-SE" sz="1000"/>
            </a:br>
            <a:r>
              <a:rPr lang="sv-SE" sz="1000"/>
              <a:t>bold 33pt</a:t>
            </a:r>
          </a:p>
        </p:txBody>
      </p:sp>
      <p:sp>
        <p:nvSpPr>
          <p:cNvPr id="7"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4265631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ubrik och bild">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828537" cy="1296144"/>
          </a:xfrm>
        </p:spPr>
        <p:txBody>
          <a:bodyPr/>
          <a:lstStyle/>
          <a:p>
            <a:r>
              <a:rPr lang="sv-SE"/>
              <a:t>Klicka här för att ändra format</a:t>
            </a:r>
            <a:endParaRPr lang="sv-SE" dirty="0"/>
          </a:p>
        </p:txBody>
      </p:sp>
      <p:sp>
        <p:nvSpPr>
          <p:cNvPr id="5" name="Platshållare för bildnummer 4"/>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bild 7"/>
          <p:cNvSpPr>
            <a:spLocks noGrp="1"/>
          </p:cNvSpPr>
          <p:nvPr>
            <p:ph type="pic" sz="quarter" idx="13"/>
          </p:nvPr>
        </p:nvSpPr>
        <p:spPr>
          <a:xfrm>
            <a:off x="801688" y="2074072"/>
            <a:ext cx="6832600" cy="3438525"/>
          </a:xfrm>
        </p:spPr>
        <p:txBody>
          <a:bodyPr/>
          <a:lstStyle>
            <a:lvl1pPr marL="0" indent="0">
              <a:buNone/>
              <a:defRPr b="0"/>
            </a:lvl1pPr>
          </a:lstStyle>
          <a:p>
            <a:r>
              <a:rPr lang="sv-SE"/>
              <a:t>Klicka på ikonen för att lägga till en bild</a:t>
            </a:r>
          </a:p>
        </p:txBody>
      </p:sp>
      <p:sp>
        <p:nvSpPr>
          <p:cNvPr id="9" name="Platshållare för text 11"/>
          <p:cNvSpPr>
            <a:spLocks noGrp="1"/>
          </p:cNvSpPr>
          <p:nvPr>
            <p:ph type="body" sz="quarter" idx="15"/>
          </p:nvPr>
        </p:nvSpPr>
        <p:spPr>
          <a:xfrm>
            <a:off x="4324928" y="5612277"/>
            <a:ext cx="3312220" cy="153853"/>
          </a:xfrm>
        </p:spPr>
        <p:txBody>
          <a:bodyPr/>
          <a:lstStyle>
            <a:lvl1pPr marL="0" indent="0" algn="r">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11"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5697159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Rubrik och bild">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828537" cy="1296144"/>
          </a:xfrm>
        </p:spPr>
        <p:txBody>
          <a:bodyPr/>
          <a:lstStyle/>
          <a:p>
            <a:r>
              <a:rPr lang="sv-SE"/>
              <a:t>Klicka här för att ändra format</a:t>
            </a:r>
            <a:endParaRPr lang="sv-SE" dirty="0"/>
          </a:p>
        </p:txBody>
      </p:sp>
      <p:sp>
        <p:nvSpPr>
          <p:cNvPr id="5" name="Platshållare för bildnummer 4"/>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bild 7"/>
          <p:cNvSpPr>
            <a:spLocks noGrp="1"/>
          </p:cNvSpPr>
          <p:nvPr>
            <p:ph type="pic" sz="quarter" idx="13"/>
          </p:nvPr>
        </p:nvSpPr>
        <p:spPr>
          <a:xfrm>
            <a:off x="0" y="2066925"/>
            <a:ext cx="9144000" cy="3438525"/>
          </a:xfrm>
        </p:spPr>
        <p:txBody>
          <a:bodyPr/>
          <a:lstStyle>
            <a:lvl1pPr marL="0" indent="0">
              <a:buNone/>
              <a:defRPr b="0"/>
            </a:lvl1pPr>
          </a:lstStyle>
          <a:p>
            <a:r>
              <a:rPr lang="sv-SE"/>
              <a:t>Klicka på ikonen för att lägga till en bild</a:t>
            </a:r>
          </a:p>
        </p:txBody>
      </p:sp>
      <p:sp>
        <p:nvSpPr>
          <p:cNvPr id="13" name="Platshållare för text 11"/>
          <p:cNvSpPr>
            <a:spLocks noGrp="1"/>
          </p:cNvSpPr>
          <p:nvPr>
            <p:ph type="body" sz="quarter" idx="15"/>
          </p:nvPr>
        </p:nvSpPr>
        <p:spPr>
          <a:xfrm>
            <a:off x="4324928" y="5612277"/>
            <a:ext cx="3312220" cy="153853"/>
          </a:xfrm>
        </p:spPr>
        <p:txBody>
          <a:bodyPr/>
          <a:lstStyle>
            <a:lvl1pPr marL="0" indent="0" algn="r">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9"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7922803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ubrik, text och bild höger">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828537" cy="1296144"/>
          </a:xfrm>
        </p:spPr>
        <p:txBody>
          <a:bodyPr/>
          <a:lstStyle/>
          <a:p>
            <a:r>
              <a:rPr lang="sv-SE"/>
              <a:t>Klicka här för att ändra format</a:t>
            </a:r>
            <a:endParaRPr lang="sv-SE" dirty="0"/>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8" name="Platshållare för innehåll 7"/>
          <p:cNvSpPr>
            <a:spLocks noGrp="1"/>
          </p:cNvSpPr>
          <p:nvPr>
            <p:ph sz="quarter" idx="13"/>
          </p:nvPr>
        </p:nvSpPr>
        <p:spPr>
          <a:xfrm>
            <a:off x="801688" y="2059200"/>
            <a:ext cx="3410272" cy="3712950"/>
          </a:xfrm>
        </p:spPr>
        <p:txBody>
          <a:bodyPr/>
          <a:lstStyle>
            <a:lvl1pPr>
              <a:spcBef>
                <a:spcPts val="80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8"/>
          <p:cNvSpPr>
            <a:spLocks noGrp="1"/>
          </p:cNvSpPr>
          <p:nvPr>
            <p:ph type="pic" sz="quarter" idx="14"/>
          </p:nvPr>
        </p:nvSpPr>
        <p:spPr>
          <a:xfrm>
            <a:off x="4325509" y="2127600"/>
            <a:ext cx="4818491" cy="3439984"/>
          </a:xfrm>
        </p:spPr>
        <p:txBody>
          <a:bodyPr/>
          <a:lstStyle>
            <a:lvl1pPr marL="0" indent="0">
              <a:buNone/>
              <a:defRPr b="0"/>
            </a:lvl1pPr>
          </a:lstStyle>
          <a:p>
            <a:r>
              <a:rPr lang="sv-SE"/>
              <a:t>Klicka på ikonen för att lägga till en bild</a:t>
            </a:r>
          </a:p>
        </p:txBody>
      </p:sp>
      <p:sp>
        <p:nvSpPr>
          <p:cNvPr id="12" name="Platshållare för text 11"/>
          <p:cNvSpPr>
            <a:spLocks noGrp="1"/>
          </p:cNvSpPr>
          <p:nvPr>
            <p:ph type="body" sz="quarter" idx="15"/>
          </p:nvPr>
        </p:nvSpPr>
        <p:spPr>
          <a:xfrm>
            <a:off x="630239" y="5221275"/>
            <a:ext cx="3422236" cy="367200"/>
          </a:xfrm>
        </p:spPr>
        <p:txBody>
          <a:bodyPr anchor="b" anchorCtr="0"/>
          <a:lstStyle>
            <a:lvl1pPr marL="0" indent="0" algn="r">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10"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7198167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Rubrik, text och bild vänster">
    <p:spTree>
      <p:nvGrpSpPr>
        <p:cNvPr id="1" name=""/>
        <p:cNvGrpSpPr/>
        <p:nvPr/>
      </p:nvGrpSpPr>
      <p:grpSpPr>
        <a:xfrm>
          <a:off x="0" y="0"/>
          <a:ext cx="0" cy="0"/>
          <a:chOff x="0" y="0"/>
          <a:chExt cx="0" cy="0"/>
        </a:xfrm>
      </p:grpSpPr>
      <p:sp>
        <p:nvSpPr>
          <p:cNvPr id="2" name="Rubrik 1"/>
          <p:cNvSpPr>
            <a:spLocks noGrp="1"/>
          </p:cNvSpPr>
          <p:nvPr>
            <p:ph type="title"/>
          </p:nvPr>
        </p:nvSpPr>
        <p:spPr>
          <a:xfrm>
            <a:off x="803844" y="687600"/>
            <a:ext cx="6828537" cy="1296144"/>
          </a:xfrm>
        </p:spPr>
        <p:txBody>
          <a:bodyPr/>
          <a:lstStyle/>
          <a:p>
            <a:r>
              <a:rPr lang="sv-SE"/>
              <a:t>Klicka här för att ändra format</a:t>
            </a:r>
          </a:p>
        </p:txBody>
      </p:sp>
      <p:sp>
        <p:nvSpPr>
          <p:cNvPr id="6" name="Platshållare för bildnummer 5"/>
          <p:cNvSpPr>
            <a:spLocks noGrp="1"/>
          </p:cNvSpPr>
          <p:nvPr>
            <p:ph type="sldNum" sz="quarter" idx="12"/>
          </p:nvPr>
        </p:nvSpPr>
        <p:spPr/>
        <p:txBody>
          <a:bodyPr/>
          <a:lstStyle/>
          <a:p>
            <a:fld id="{F3A1DABF-CD59-47A1-8187-10F3203EF599}" type="slidenum">
              <a:rPr lang="sv-SE" smtClean="0"/>
              <a:pPr/>
              <a:t>‹#›</a:t>
            </a:fld>
            <a:endParaRPr lang="sv-SE"/>
          </a:p>
        </p:txBody>
      </p:sp>
      <p:sp>
        <p:nvSpPr>
          <p:cNvPr id="9" name="Platshållare för bild 8"/>
          <p:cNvSpPr>
            <a:spLocks noGrp="1"/>
          </p:cNvSpPr>
          <p:nvPr>
            <p:ph type="pic" sz="quarter" idx="14"/>
          </p:nvPr>
        </p:nvSpPr>
        <p:spPr>
          <a:xfrm>
            <a:off x="0" y="2127600"/>
            <a:ext cx="4094205" cy="3439984"/>
          </a:xfrm>
        </p:spPr>
        <p:txBody>
          <a:bodyPr/>
          <a:lstStyle>
            <a:lvl1pPr marL="0" indent="0">
              <a:buNone/>
              <a:defRPr b="0"/>
            </a:lvl1pPr>
          </a:lstStyle>
          <a:p>
            <a:r>
              <a:rPr lang="sv-SE"/>
              <a:t>Klicka på ikonen för att lägga till en bild</a:t>
            </a:r>
          </a:p>
        </p:txBody>
      </p:sp>
      <p:sp>
        <p:nvSpPr>
          <p:cNvPr id="12" name="Platshållare för innehåll 7"/>
          <p:cNvSpPr>
            <a:spLocks noGrp="1"/>
          </p:cNvSpPr>
          <p:nvPr>
            <p:ph sz="quarter" idx="13"/>
          </p:nvPr>
        </p:nvSpPr>
        <p:spPr>
          <a:xfrm>
            <a:off x="4224016" y="2059200"/>
            <a:ext cx="3410272" cy="3165227"/>
          </a:xfrm>
        </p:spPr>
        <p:txBody>
          <a:bodyPr/>
          <a:lstStyle>
            <a:lvl1pPr>
              <a:spcBef>
                <a:spcPts val="800"/>
              </a:spcBef>
              <a:defRPr/>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Platshållare för text 11"/>
          <p:cNvSpPr>
            <a:spLocks noGrp="1"/>
          </p:cNvSpPr>
          <p:nvPr>
            <p:ph type="body" sz="quarter" idx="15"/>
          </p:nvPr>
        </p:nvSpPr>
        <p:spPr>
          <a:xfrm>
            <a:off x="4335464" y="5221275"/>
            <a:ext cx="3422236" cy="367200"/>
          </a:xfrm>
        </p:spPr>
        <p:txBody>
          <a:bodyPr anchor="b" anchorCtr="0"/>
          <a:lstStyle>
            <a:lvl1pPr marL="0" indent="0" algn="l">
              <a:spcBef>
                <a:spcPts val="0"/>
              </a:spcBef>
              <a:spcAft>
                <a:spcPts val="0"/>
              </a:spcAft>
              <a:buNone/>
              <a:defRPr sz="900" b="0" i="1"/>
            </a:lvl1pPr>
            <a:lvl2pPr marL="285750" indent="0">
              <a:buNone/>
              <a:defRPr sz="900"/>
            </a:lvl2pPr>
            <a:lvl3pPr marL="539750" indent="0">
              <a:buNone/>
              <a:defRPr sz="900"/>
            </a:lvl3pPr>
            <a:lvl4pPr marL="723900" indent="0">
              <a:buNone/>
              <a:defRPr sz="900"/>
            </a:lvl4pPr>
            <a:lvl5pPr marL="927100" indent="0">
              <a:buNone/>
              <a:defRPr sz="900"/>
            </a:lvl5pPr>
          </a:lstStyle>
          <a:p>
            <a:pPr lvl="0"/>
            <a:r>
              <a:rPr lang="sv-SE"/>
              <a:t>Klicka här för att ändra format på bakgrundstexten</a:t>
            </a:r>
          </a:p>
        </p:txBody>
      </p:sp>
      <p:sp>
        <p:nvSpPr>
          <p:cNvPr id="10"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2210588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4" name="Platshållare för bildnummer 3"/>
          <p:cNvSpPr>
            <a:spLocks noGrp="1"/>
          </p:cNvSpPr>
          <p:nvPr>
            <p:ph type="sldNum" sz="quarter" idx="12"/>
          </p:nvPr>
        </p:nvSpPr>
        <p:spPr/>
        <p:txBody>
          <a:bodyPr/>
          <a:lstStyle/>
          <a:p>
            <a:fld id="{F3A1DABF-CD59-47A1-8187-10F3203EF599}" type="slidenum">
              <a:rPr lang="sv-SE" smtClean="0"/>
              <a:pPr/>
              <a:t>‹#›</a:t>
            </a:fld>
            <a:endParaRPr lang="sv-SE"/>
          </a:p>
        </p:txBody>
      </p:sp>
      <p:sp>
        <p:nvSpPr>
          <p:cNvPr id="5"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37554186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lutsida">
    <p:spTree>
      <p:nvGrpSpPr>
        <p:cNvPr id="1" name=""/>
        <p:cNvGrpSpPr/>
        <p:nvPr/>
      </p:nvGrpSpPr>
      <p:grpSpPr>
        <a:xfrm>
          <a:off x="0" y="0"/>
          <a:ext cx="0" cy="0"/>
          <a:chOff x="0" y="0"/>
          <a:chExt cx="0" cy="0"/>
        </a:xfrm>
      </p:grpSpPr>
      <p:sp>
        <p:nvSpPr>
          <p:cNvPr id="10" name="Rektangel 9"/>
          <p:cNvSpPr/>
          <p:nvPr userDrawn="1"/>
        </p:nvSpPr>
        <p:spPr>
          <a:xfrm>
            <a:off x="0" y="0"/>
            <a:ext cx="9144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2"/>
          <p:cNvSpPr/>
          <p:nvPr userDrawn="1"/>
        </p:nvSpPr>
        <p:spPr>
          <a:xfrm>
            <a:off x="0" y="1543050"/>
            <a:ext cx="9144000" cy="5314950"/>
          </a:xfrm>
          <a:custGeom>
            <a:avLst/>
            <a:gdLst>
              <a:gd name="connsiteX0" fmla="*/ 0 w 9144000"/>
              <a:gd name="connsiteY0" fmla="*/ 0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0 h 5314950"/>
              <a:gd name="connsiteX0" fmla="*/ 0 w 9144000"/>
              <a:gd name="connsiteY0" fmla="*/ 2771775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2771775 h 5314950"/>
              <a:gd name="connsiteX0" fmla="*/ 0 w 9144000"/>
              <a:gd name="connsiteY0" fmla="*/ 2352675 h 5314950"/>
              <a:gd name="connsiteX1" fmla="*/ 9144000 w 9144000"/>
              <a:gd name="connsiteY1" fmla="*/ 0 h 5314950"/>
              <a:gd name="connsiteX2" fmla="*/ 9144000 w 9144000"/>
              <a:gd name="connsiteY2" fmla="*/ 5314950 h 5314950"/>
              <a:gd name="connsiteX3" fmla="*/ 0 w 9144000"/>
              <a:gd name="connsiteY3" fmla="*/ 5314950 h 5314950"/>
              <a:gd name="connsiteX4" fmla="*/ 0 w 9144000"/>
              <a:gd name="connsiteY4" fmla="*/ 2352675 h 5314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5314950">
                <a:moveTo>
                  <a:pt x="0" y="2352675"/>
                </a:moveTo>
                <a:lnTo>
                  <a:pt x="9144000" y="0"/>
                </a:lnTo>
                <a:lnTo>
                  <a:pt x="9144000" y="5314950"/>
                </a:lnTo>
                <a:lnTo>
                  <a:pt x="0" y="5314950"/>
                </a:lnTo>
                <a:lnTo>
                  <a:pt x="0" y="2352675"/>
                </a:lnTo>
                <a:close/>
              </a:path>
            </a:pathLst>
          </a:custGeom>
          <a:solidFill>
            <a:srgbClr val="A5AC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900">
              <a:solidFill>
                <a:schemeClr val="tx1"/>
              </a:solidFill>
            </a:endParaRPr>
          </a:p>
        </p:txBody>
      </p:sp>
      <p:pic>
        <p:nvPicPr>
          <p:cNvPr id="9" name="Bildobjekt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20800" y="6210000"/>
            <a:ext cx="1396800" cy="293233"/>
          </a:xfrm>
          <a:prstGeom prst="rect">
            <a:avLst/>
          </a:prstGeom>
        </p:spPr>
      </p:pic>
    </p:spTree>
    <p:extLst>
      <p:ext uri="{BB962C8B-B14F-4D97-AF65-F5344CB8AC3E}">
        <p14:creationId xmlns:p14="http://schemas.microsoft.com/office/powerpoint/2010/main" val="4363515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p>
        </p:txBody>
      </p:sp>
      <p:sp>
        <p:nvSpPr>
          <p:cNvPr id="4" name="Platshållare för datum 3"/>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Platshållare för datum 3"/>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4"/>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6"/>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8" name="Platshållare för sidfot 7"/>
          <p:cNvSpPr>
            <a:spLocks noGrp="1"/>
          </p:cNvSpPr>
          <p:nvPr>
            <p:ph type="ftr" sz="quarter" idx="11"/>
          </p:nvPr>
        </p:nvSpPr>
        <p:spPr/>
        <p:txBody>
          <a:bodyPr/>
          <a:lstStyle/>
          <a:p>
            <a:endParaRPr lang="sv-SE"/>
          </a:p>
        </p:txBody>
      </p:sp>
      <p:sp>
        <p:nvSpPr>
          <p:cNvPr id="9" name="Platshållare för bildnummer 8"/>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datum 2"/>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4" name="Platshållare för sidfot 3"/>
          <p:cNvSpPr>
            <a:spLocks noGrp="1"/>
          </p:cNvSpPr>
          <p:nvPr>
            <p:ph type="ftr" sz="quarter" idx="11"/>
          </p:nvPr>
        </p:nvSpPr>
        <p:spPr/>
        <p:txBody>
          <a:bodyPr/>
          <a:lstStyle/>
          <a:p>
            <a:endParaRPr lang="sv-SE"/>
          </a:p>
        </p:txBody>
      </p:sp>
      <p:sp>
        <p:nvSpPr>
          <p:cNvPr id="5" name="Platshållare för bildnummer 4"/>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3" name="Platshållare för sidfot 2"/>
          <p:cNvSpPr>
            <a:spLocks noGrp="1"/>
          </p:cNvSpPr>
          <p:nvPr>
            <p:ph type="ftr" sz="quarter" idx="11"/>
          </p:nvPr>
        </p:nvSpPr>
        <p:spPr/>
        <p:txBody>
          <a:bodyPr/>
          <a:lstStyle/>
          <a:p>
            <a:endParaRPr lang="sv-SE"/>
          </a:p>
        </p:txBody>
      </p:sp>
      <p:sp>
        <p:nvSpPr>
          <p:cNvPr id="4" name="Platshållare för bildnummer 3"/>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9CCFB06B-3A26-4115-B288-AC5501425D00}" type="slidenum">
              <a:rPr lang="sv-SE" smtClean="0"/>
              <a:pPr/>
              <a:t>‹#›</a:t>
            </a:fld>
            <a:endParaRPr lang="sv-S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a:t>Klicka här för att ändra format på underrubrik i bakgrunden</a:t>
            </a:r>
          </a:p>
        </p:txBody>
      </p:sp>
      <p:sp>
        <p:nvSpPr>
          <p:cNvPr id="4" name="Platshållare för datum 3"/>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a:t>Klicka här för att ändra format på bakgrundstexten</a:t>
            </a:r>
          </a:p>
        </p:txBody>
      </p:sp>
      <p:sp>
        <p:nvSpPr>
          <p:cNvPr id="4" name="Platshållare för datum 3"/>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datum 4"/>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Platshållare för datum 6"/>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8" name="Platshållare för sidfot 7"/>
          <p:cNvSpPr>
            <a:spLocks noGrp="1"/>
          </p:cNvSpPr>
          <p:nvPr>
            <p:ph type="ftr" sz="quarter" idx="11"/>
          </p:nvPr>
        </p:nvSpPr>
        <p:spPr/>
        <p:txBody>
          <a:bodyPr/>
          <a:lstStyle/>
          <a:p>
            <a:endParaRPr lang="sv-SE"/>
          </a:p>
        </p:txBody>
      </p:sp>
      <p:sp>
        <p:nvSpPr>
          <p:cNvPr id="9" name="Platshållare för bildnummer 8"/>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datum 2"/>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4" name="Platshållare för sidfot 3"/>
          <p:cNvSpPr>
            <a:spLocks noGrp="1"/>
          </p:cNvSpPr>
          <p:nvPr>
            <p:ph type="ftr" sz="quarter" idx="11"/>
          </p:nvPr>
        </p:nvSpPr>
        <p:spPr/>
        <p:txBody>
          <a:bodyPr/>
          <a:lstStyle/>
          <a:p>
            <a:endParaRPr lang="sv-SE"/>
          </a:p>
        </p:txBody>
      </p:sp>
      <p:sp>
        <p:nvSpPr>
          <p:cNvPr id="5" name="Platshållare för bildnummer 4"/>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3" name="Platshållare för sidfot 2"/>
          <p:cNvSpPr>
            <a:spLocks noGrp="1"/>
          </p:cNvSpPr>
          <p:nvPr>
            <p:ph type="ftr" sz="quarter" idx="11"/>
          </p:nvPr>
        </p:nvSpPr>
        <p:spPr/>
        <p:txBody>
          <a:bodyPr/>
          <a:lstStyle/>
          <a:p>
            <a:endParaRPr lang="sv-SE"/>
          </a:p>
        </p:txBody>
      </p:sp>
      <p:sp>
        <p:nvSpPr>
          <p:cNvPr id="4" name="Platshållare för bildnummer 3"/>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Platshållare för datum 4"/>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9B7A58C-F0FD-4DE7-87E1-E25817697C89}" type="slidenum">
              <a:rPr lang="sv-SE" smtClean="0"/>
              <a:pPr/>
              <a:t>‹#›</a:t>
            </a:fld>
            <a:endParaRPr lang="sv-S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pic>
        <p:nvPicPr>
          <p:cNvPr id="8" name="Bildobjekt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20800" y="6210000"/>
            <a:ext cx="1396800" cy="293233"/>
          </a:xfrm>
          <a:prstGeom prst="rect">
            <a:avLst/>
          </a:prstGeom>
        </p:spPr>
      </p:pic>
      <p:sp>
        <p:nvSpPr>
          <p:cNvPr id="2" name="Platshållare för rubrik 1"/>
          <p:cNvSpPr>
            <a:spLocks noGrp="1"/>
          </p:cNvSpPr>
          <p:nvPr>
            <p:ph type="title"/>
          </p:nvPr>
        </p:nvSpPr>
        <p:spPr>
          <a:xfrm>
            <a:off x="803844" y="686594"/>
            <a:ext cx="6951600" cy="1296144"/>
          </a:xfrm>
          <a:prstGeom prst="rect">
            <a:avLst/>
          </a:prstGeom>
        </p:spPr>
        <p:txBody>
          <a:bodyPr vert="horz" lIns="0" tIns="0" rIns="0" bIns="0" rtlCol="0" anchor="t" anchorCtr="0">
            <a:noAutofit/>
          </a:bodyPr>
          <a:lstStyle/>
          <a:p>
            <a:r>
              <a:rPr lang="sv-SE" dirty="0"/>
              <a:t>Klicka här för att ändra format</a:t>
            </a:r>
          </a:p>
        </p:txBody>
      </p:sp>
      <p:sp>
        <p:nvSpPr>
          <p:cNvPr id="3" name="Platshållare för text 2"/>
          <p:cNvSpPr>
            <a:spLocks noGrp="1"/>
          </p:cNvSpPr>
          <p:nvPr>
            <p:ph type="body" idx="1"/>
          </p:nvPr>
        </p:nvSpPr>
        <p:spPr>
          <a:xfrm>
            <a:off x="801688" y="2057400"/>
            <a:ext cx="6951364" cy="3695131"/>
          </a:xfrm>
          <a:prstGeom prst="rect">
            <a:avLst/>
          </a:prstGeom>
        </p:spPr>
        <p:txBody>
          <a:bodyPr vert="horz" lIns="0" tIns="0" rIns="0" bIns="0" rtlCol="0" anchor="t" anchorCtr="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6" name="Platshållare för bildnummer 5"/>
          <p:cNvSpPr>
            <a:spLocks noGrp="1"/>
          </p:cNvSpPr>
          <p:nvPr>
            <p:ph type="sldNum" sz="quarter" idx="4"/>
          </p:nvPr>
        </p:nvSpPr>
        <p:spPr>
          <a:xfrm>
            <a:off x="8408988" y="6295894"/>
            <a:ext cx="432544" cy="267235"/>
          </a:xfrm>
          <a:prstGeom prst="rect">
            <a:avLst/>
          </a:prstGeom>
        </p:spPr>
        <p:txBody>
          <a:bodyPr vert="horz" lIns="0" tIns="0" rIns="0" bIns="0" rtlCol="0" anchor="ctr"/>
          <a:lstStyle>
            <a:lvl1pPr algn="r">
              <a:defRPr sz="900">
                <a:solidFill>
                  <a:schemeClr val="accent4"/>
                </a:solidFill>
              </a:defRPr>
            </a:lvl1pPr>
          </a:lstStyle>
          <a:p>
            <a:fld id="{F3A1DABF-CD59-47A1-8187-10F3203EF599}" type="slidenum">
              <a:rPr lang="sv-SE" smtClean="0"/>
              <a:pPr/>
              <a:t>‹#›</a:t>
            </a:fld>
            <a:endParaRPr lang="sv-SE"/>
          </a:p>
        </p:txBody>
      </p:sp>
      <p:sp>
        <p:nvSpPr>
          <p:cNvPr id="25" name="Platshållare för sidfot 4"/>
          <p:cNvSpPr>
            <a:spLocks noGrp="1"/>
          </p:cNvSpPr>
          <p:nvPr>
            <p:ph type="ftr" sz="quarter" idx="3"/>
          </p:nvPr>
        </p:nvSpPr>
        <p:spPr>
          <a:xfrm>
            <a:off x="2709081" y="6295894"/>
            <a:ext cx="4054705" cy="267235"/>
          </a:xfrm>
          <a:prstGeom prst="rect">
            <a:avLst/>
          </a:prstGeom>
        </p:spPr>
        <p:txBody>
          <a:bodyPr vert="horz" lIns="0" tIns="0" rIns="0" bIns="0" rtlCol="0" anchor="ctr"/>
          <a:lstStyle>
            <a:lvl1pPr algn="l">
              <a:defRPr sz="900">
                <a:solidFill>
                  <a:schemeClr val="accent4"/>
                </a:solidFill>
              </a:defRPr>
            </a:lvl1pPr>
          </a:lstStyle>
          <a:p>
            <a:r>
              <a:rPr lang="sv-SE" dirty="0"/>
              <a:t>Källa: Socialstyrelsen, Vad tycker de äldre om äldreomsorgen? 2015</a:t>
            </a:r>
          </a:p>
        </p:txBody>
      </p:sp>
    </p:spTree>
    <p:extLst>
      <p:ext uri="{BB962C8B-B14F-4D97-AF65-F5344CB8AC3E}">
        <p14:creationId xmlns:p14="http://schemas.microsoft.com/office/powerpoint/2010/main" val="4064309307"/>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99" r:id="rId3"/>
    <p:sldLayoutId id="2147483650" r:id="rId4"/>
    <p:sldLayoutId id="2147483665" r:id="rId5"/>
    <p:sldLayoutId id="2147483661" r:id="rId6"/>
    <p:sldLayoutId id="2147483662" r:id="rId7"/>
    <p:sldLayoutId id="2147483663" r:id="rId8"/>
    <p:sldLayoutId id="2147483664" r:id="rId9"/>
    <p:sldLayoutId id="2147483670" r:id="rId10"/>
    <p:sldLayoutId id="2147483654" r:id="rId11"/>
    <p:sldLayoutId id="2147483666" r:id="rId12"/>
    <p:sldLayoutId id="2147483669" r:id="rId13"/>
    <p:sldLayoutId id="2147483667" r:id="rId14"/>
    <p:sldLayoutId id="2147483668" r:id="rId15"/>
    <p:sldLayoutId id="2147483655" r:id="rId16"/>
    <p:sldLayoutId id="2147483698" r:id="rId17"/>
  </p:sldLayoutIdLst>
  <p:hf hdr="0" dt="0"/>
  <p:txStyles>
    <p:titleStyle>
      <a:lvl1pPr algn="l" defTabSz="914400" rtl="0" eaLnBrk="1" latinLnBrk="0" hangingPunct="1">
        <a:spcBef>
          <a:spcPct val="0"/>
        </a:spcBef>
        <a:buNone/>
        <a:defRPr sz="3300" b="1" kern="1200">
          <a:solidFill>
            <a:schemeClr val="accent4"/>
          </a:solidFill>
          <a:latin typeface="+mj-lt"/>
          <a:ea typeface="+mj-ea"/>
          <a:cs typeface="+mj-cs"/>
        </a:defRPr>
      </a:lvl1pPr>
    </p:titleStyle>
    <p:bodyStyle>
      <a:lvl1pPr marL="271463" indent="-271463" algn="l" defTabSz="914400" rtl="0" eaLnBrk="1" latinLnBrk="0" hangingPunct="1">
        <a:spcBef>
          <a:spcPts val="1900"/>
        </a:spcBef>
        <a:spcAft>
          <a:spcPts val="800"/>
        </a:spcAft>
        <a:buSzPct val="115000"/>
        <a:buFont typeface="Century Gothic" pitchFamily="34" charset="0"/>
        <a:buChar char="•"/>
        <a:defRPr sz="1900" b="1" kern="1200">
          <a:solidFill>
            <a:schemeClr val="accent4"/>
          </a:solidFill>
          <a:latin typeface="+mn-lt"/>
          <a:ea typeface="+mn-ea"/>
          <a:cs typeface="+mn-cs"/>
        </a:defRPr>
      </a:lvl1pPr>
      <a:lvl2pPr marL="520700" indent="-234950" algn="l" defTabSz="914400" rtl="0" eaLnBrk="1" latinLnBrk="0" hangingPunct="1">
        <a:spcBef>
          <a:spcPts val="0"/>
        </a:spcBef>
        <a:spcAft>
          <a:spcPts val="800"/>
        </a:spcAft>
        <a:buFont typeface="Arial" pitchFamily="34" charset="0"/>
        <a:buChar char="–"/>
        <a:defRPr sz="1900" b="0" kern="1200">
          <a:solidFill>
            <a:schemeClr val="accent4"/>
          </a:solidFill>
          <a:latin typeface="+mn-lt"/>
          <a:ea typeface="+mn-ea"/>
          <a:cs typeface="+mn-cs"/>
        </a:defRPr>
      </a:lvl2pPr>
      <a:lvl3pPr marL="711200" indent="-171450" algn="l" defTabSz="914400" rtl="0" eaLnBrk="1" latinLnBrk="0" hangingPunct="1">
        <a:spcBef>
          <a:spcPts val="0"/>
        </a:spcBef>
        <a:spcAft>
          <a:spcPts val="800"/>
        </a:spcAft>
        <a:buFont typeface="Arial" pitchFamily="34" charset="0"/>
        <a:buChar char="•"/>
        <a:defRPr sz="1600" b="0" kern="1200">
          <a:solidFill>
            <a:schemeClr val="accent4"/>
          </a:solidFill>
          <a:latin typeface="+mn-lt"/>
          <a:ea typeface="+mn-ea"/>
          <a:cs typeface="+mn-cs"/>
        </a:defRPr>
      </a:lvl3pPr>
      <a:lvl4pPr marL="920750" indent="-196850" algn="l" defTabSz="914400" rtl="0" eaLnBrk="1" latinLnBrk="0" hangingPunct="1">
        <a:spcBef>
          <a:spcPts val="0"/>
        </a:spcBef>
        <a:spcAft>
          <a:spcPts val="800"/>
        </a:spcAft>
        <a:buFont typeface="Arial" pitchFamily="34" charset="0"/>
        <a:buChar char="–"/>
        <a:defRPr sz="1400" b="0" kern="1200">
          <a:solidFill>
            <a:schemeClr val="accent4"/>
          </a:solidFill>
          <a:latin typeface="+mn-lt"/>
          <a:ea typeface="+mn-ea"/>
          <a:cs typeface="+mn-cs"/>
        </a:defRPr>
      </a:lvl4pPr>
      <a:lvl5pPr marL="1073150" indent="-146050" algn="l" defTabSz="914400" rtl="0" eaLnBrk="1" latinLnBrk="0" hangingPunct="1">
        <a:spcBef>
          <a:spcPts val="0"/>
        </a:spcBef>
        <a:spcAft>
          <a:spcPts val="800"/>
        </a:spcAft>
        <a:buFont typeface="Arial" pitchFamily="34" charset="0"/>
        <a:buChar char="•"/>
        <a:defRPr sz="1200" b="0" kern="1200">
          <a:solidFill>
            <a:schemeClr val="accent4"/>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v-SE"/>
              <a:t>Klicka här för att ändra format</a:t>
            </a:r>
          </a:p>
        </p:txBody>
      </p:sp>
      <p:sp>
        <p:nvSpPr>
          <p:cNvPr id="3" name="Platshållare för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AF5A95-32EF-409C-BEAF-83729D5D1023}" type="datetimeFigureOut">
              <a:rPr lang="sv-SE" smtClean="0"/>
              <a:pPr/>
              <a:t>2020-11-23</a:t>
            </a:fld>
            <a:endParaRPr lang="sv-SE"/>
          </a:p>
        </p:txBody>
      </p:sp>
      <p:sp>
        <p:nvSpPr>
          <p:cNvPr id="5" name="Platshållare för sidfo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v-SE"/>
          </a:p>
        </p:txBody>
      </p:sp>
      <p:sp>
        <p:nvSpPr>
          <p:cNvPr id="6" name="Platshållare för bild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CFB06B-3A26-4115-B288-AC5501425D00}" type="slidenum">
              <a:rPr lang="sv-SE" smtClean="0"/>
              <a:pPr/>
              <a:t>‹#›</a:t>
            </a:fld>
            <a:endParaRPr lang="sv-SE"/>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v-SE"/>
              <a:t>Klicka här för att ändra format</a:t>
            </a:r>
          </a:p>
        </p:txBody>
      </p:sp>
      <p:sp>
        <p:nvSpPr>
          <p:cNvPr id="3" name="Platshållare för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07529-4EE2-448E-B89F-CD1EA5854F3A}" type="datetimeFigureOut">
              <a:rPr lang="sv-SE" smtClean="0"/>
              <a:pPr/>
              <a:t>2020-11-23</a:t>
            </a:fld>
            <a:endParaRPr lang="sv-SE"/>
          </a:p>
        </p:txBody>
      </p:sp>
      <p:sp>
        <p:nvSpPr>
          <p:cNvPr id="5" name="Platshållare för sidfo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v-SE"/>
          </a:p>
        </p:txBody>
      </p:sp>
      <p:sp>
        <p:nvSpPr>
          <p:cNvPr id="6" name="Platshållare för bild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B7A58C-F0FD-4DE7-87E1-E25817697C89}" type="slidenum">
              <a:rPr lang="sv-SE" smtClean="0"/>
              <a:pPr/>
              <a:t>‹#›</a:t>
            </a:fld>
            <a:endParaRPr lang="sv-SE"/>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socialstyrelsen.se/aldreundersokning"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hyperlink" Target="http://www.socialstyrelsen.se/"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Underrubrik 7"/>
          <p:cNvSpPr>
            <a:spLocks noGrp="1"/>
          </p:cNvSpPr>
          <p:nvPr>
            <p:ph type="subTitle" idx="1"/>
          </p:nvPr>
        </p:nvSpPr>
        <p:spPr>
          <a:xfrm>
            <a:off x="801688" y="4266501"/>
            <a:ext cx="5858518" cy="810466"/>
          </a:xfrm>
        </p:spPr>
        <p:txBody>
          <a:bodyPr>
            <a:normAutofit/>
          </a:bodyPr>
          <a:lstStyle/>
          <a:p>
            <a:r>
              <a:rPr lang="sv-SE"/>
              <a:t>Resultat för Stockholm_Edsätra vård- och omsorgsboende (minst 7 svarande)</a:t>
            </a:r>
          </a:p>
          <a:p>
            <a:r>
              <a:rPr lang="sv-SE"/>
              <a:t>Särskilt boende</a:t>
            </a:r>
            <a:endParaRPr lang="sv-SE" dirty="0"/>
          </a:p>
        </p:txBody>
      </p:sp>
      <p:pic>
        <p:nvPicPr>
          <p:cNvPr id="5" name="Platshållare för bild 4" descr="En bild som visar utomhus, väg, person, promenerar&#10;"/>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t="17774" b="48750"/>
          <a:stretch/>
        </p:blipFill>
        <p:spPr>
          <a:xfrm>
            <a:off x="0" y="4173579"/>
            <a:ext cx="9147600" cy="2684421"/>
          </a:xfrm>
        </p:spPr>
      </p:pic>
      <p:sp>
        <p:nvSpPr>
          <p:cNvPr id="7" name="Rubrik 6"/>
          <p:cNvSpPr>
            <a:spLocks noGrp="1"/>
          </p:cNvSpPr>
          <p:nvPr>
            <p:ph type="ctrTitle"/>
          </p:nvPr>
        </p:nvSpPr>
        <p:spPr/>
        <p:txBody>
          <a:bodyPr/>
          <a:lstStyle/>
          <a:p>
            <a:r>
              <a:rPr lang="sv-SE" dirty="0"/>
              <a:t>Så tycker de äldre om äldreomsorgen 2020</a:t>
            </a:r>
            <a:br>
              <a:rPr lang="sv-SE" dirty="0"/>
            </a:br>
            <a:br>
              <a:rPr lang="sv-SE" dirty="0"/>
            </a:br>
            <a:endParaRPr lang="sv-SE" dirty="0"/>
          </a:p>
        </p:txBody>
      </p:sp>
    </p:spTree>
    <p:extLst>
      <p:ext uri="{BB962C8B-B14F-4D97-AF65-F5344CB8AC3E}">
        <p14:creationId xmlns:p14="http://schemas.microsoft.com/office/powerpoint/2010/main" val="32486067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tshållare för bildnummer 6"/>
          <p:cNvSpPr>
            <a:spLocks noGrp="1"/>
          </p:cNvSpPr>
          <p:nvPr>
            <p:ph type="sldNum" sz="quarter" idx="12"/>
          </p:nvPr>
        </p:nvSpPr>
        <p:spPr/>
        <p:txBody>
          <a:bodyPr/>
          <a:lstStyle/>
          <a:p>
            <a:fld id="{F3A1DABF-CD59-47A1-8187-10F3203EF599}" type="slidenum">
              <a:rPr lang="sv-SE" smtClean="0"/>
              <a:pPr/>
              <a:t>2</a:t>
            </a:fld>
            <a:endParaRPr lang="sv-SE"/>
          </a:p>
        </p:txBody>
      </p:sp>
      <p:sp>
        <p:nvSpPr>
          <p:cNvPr id="8" name="Platshållare för sidfot 7"/>
          <p:cNvSpPr>
            <a:spLocks noGrp="1"/>
          </p:cNvSpPr>
          <p:nvPr>
            <p:ph type="ftr" sz="quarter" idx="3"/>
          </p:nvPr>
        </p:nvSpPr>
        <p:spPr/>
        <p:txBody>
          <a:bodyPr/>
          <a:lstStyle/>
          <a:p>
            <a:r>
              <a:rPr lang="sv-SE" dirty="0"/>
              <a:t>Källa: Socialstyrelsen, Vad tycker de äldre om äldreomsorgen? 2020</a:t>
            </a:r>
          </a:p>
        </p:txBody>
      </p:sp>
      <p:sp>
        <p:nvSpPr>
          <p:cNvPr id="4" name="Platshållare för innehåll 3"/>
          <p:cNvSpPr>
            <a:spLocks noGrp="1"/>
          </p:cNvSpPr>
          <p:nvPr>
            <p:ph type="body" sz="quarter" idx="13"/>
          </p:nvPr>
        </p:nvSpPr>
        <p:spPr>
          <a:xfrm>
            <a:off x="801688" y="1210178"/>
            <a:ext cx="6959600" cy="4960222"/>
          </a:xfrm>
        </p:spPr>
        <p:txBody>
          <a:bodyPr/>
          <a:lstStyle/>
          <a:p>
            <a:pPr lvl="0"/>
            <a:r>
              <a:rPr lang="sv-SE" sz="1900" b="0" dirty="0"/>
              <a:t>Det här är en sammanställning av resultaten för er</a:t>
            </a:r>
            <a:br>
              <a:rPr lang="sv-SE" sz="1900" b="0" dirty="0"/>
            </a:br>
            <a:r>
              <a:rPr lang="sv-SE" sz="1900" b="0" dirty="0"/>
              <a:t>verksamhet/område från undersökningen </a:t>
            </a:r>
            <a:br>
              <a:rPr lang="sv-SE" sz="1900" b="0" dirty="0"/>
            </a:br>
            <a:r>
              <a:rPr lang="sv-SE" sz="1900" b="0" i="1" dirty="0"/>
              <a:t>Vad tycker de äldre om äldreomsorgen? </a:t>
            </a:r>
            <a:r>
              <a:rPr lang="sv-SE" sz="1900" b="0" dirty="0"/>
              <a:t>år 2020.              </a:t>
            </a:r>
            <a:endParaRPr lang="sv-SE" sz="1900" b="0" i="1" dirty="0"/>
          </a:p>
          <a:p>
            <a:pPr lvl="0"/>
            <a:r>
              <a:rPr lang="sv-SE" sz="1900" b="0" dirty="0"/>
              <a:t>Årets resultat presenteras för </a:t>
            </a:r>
            <a:r>
              <a:rPr lang="sv-SE" sz="1900" b="0" dirty="0" err="1"/>
              <a:t>totalen</a:t>
            </a:r>
            <a:r>
              <a:rPr lang="sv-SE" sz="1900" b="0" dirty="0"/>
              <a:t> i verksamheten/ området och med referensvärden för kommunen, länet och riket. Resultatet tål att jämföras mellan olika frågor inom den egna verksamheten/området och att jämföras med referensvärdena medan jämförelser av resultat med andra verksamheter bör ske med försiktighet mot bakgrund av ett litet antal svarande. </a:t>
            </a:r>
          </a:p>
          <a:p>
            <a:r>
              <a:rPr lang="sv-SE" sz="1900" b="0" dirty="0"/>
              <a:t>Resultaten från de Särskilda boendena redovisas som andelen positiva, d v s andelen i procent av de svarande som avgivit ett positivt svar. För närmare redovisning av vilka svarsalternativ som klassas som positiva, se mer om undersökningen samt enkäten på </a:t>
            </a:r>
            <a:r>
              <a:rPr lang="sv-SE" sz="1900" b="0" dirty="0">
                <a:hlinkClick r:id="rId2"/>
              </a:rPr>
              <a:t>www.socialstyrelsen.se</a:t>
            </a:r>
            <a:endParaRPr lang="sv-SE" sz="1900" b="0" dirty="0"/>
          </a:p>
          <a:p>
            <a:pPr lvl="0"/>
            <a:endParaRPr lang="sv-SE" sz="1900" b="0" dirty="0"/>
          </a:p>
          <a:p>
            <a:br>
              <a:rPr lang="sv-SE" sz="1900" dirty="0">
                <a:solidFill>
                  <a:schemeClr val="tx1"/>
                </a:solidFill>
              </a:rPr>
            </a:br>
            <a:endParaRPr lang="sv-SE" sz="1900" dirty="0">
              <a:solidFill>
                <a:schemeClr val="tx1"/>
              </a:solidFill>
            </a:endParaRPr>
          </a:p>
        </p:txBody>
      </p:sp>
      <p:sp>
        <p:nvSpPr>
          <p:cNvPr id="2" name="Rubrik 1"/>
          <p:cNvSpPr>
            <a:spLocks noGrp="1"/>
          </p:cNvSpPr>
          <p:nvPr>
            <p:ph type="title"/>
          </p:nvPr>
        </p:nvSpPr>
        <p:spPr>
          <a:xfrm>
            <a:off x="801688" y="687600"/>
            <a:ext cx="8083520" cy="1296144"/>
          </a:xfrm>
        </p:spPr>
        <p:txBody>
          <a:bodyPr/>
          <a:lstStyle/>
          <a:p>
            <a:r>
              <a:rPr lang="sv-SE" spc="-30" dirty="0"/>
              <a:t>Resultaten för er verksamhet/område</a:t>
            </a:r>
          </a:p>
        </p:txBody>
      </p:sp>
    </p:spTree>
    <p:extLst>
      <p:ext uri="{BB962C8B-B14F-4D97-AF65-F5344CB8AC3E}">
        <p14:creationId xmlns:p14="http://schemas.microsoft.com/office/powerpoint/2010/main" val="27402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tshållare för bildnummer 6"/>
          <p:cNvSpPr>
            <a:spLocks noGrp="1"/>
          </p:cNvSpPr>
          <p:nvPr>
            <p:ph type="sldNum" sz="quarter" idx="12"/>
          </p:nvPr>
        </p:nvSpPr>
        <p:spPr/>
        <p:txBody>
          <a:bodyPr/>
          <a:lstStyle/>
          <a:p>
            <a:fld id="{F3A1DABF-CD59-47A1-8187-10F3203EF599}" type="slidenum">
              <a:rPr lang="sv-SE" smtClean="0"/>
              <a:pPr/>
              <a:t>3</a:t>
            </a:fld>
            <a:endParaRPr lang="sv-SE"/>
          </a:p>
        </p:txBody>
      </p:sp>
      <p:sp>
        <p:nvSpPr>
          <p:cNvPr id="8" name="Platshållare för sidfot 7"/>
          <p:cNvSpPr>
            <a:spLocks noGrp="1"/>
          </p:cNvSpPr>
          <p:nvPr>
            <p:ph type="ftr" sz="quarter" idx="3"/>
          </p:nvPr>
        </p:nvSpPr>
        <p:spPr/>
        <p:txBody>
          <a:bodyPr/>
          <a:lstStyle/>
          <a:p>
            <a:r>
              <a:rPr lang="sv-SE" dirty="0"/>
              <a:t>Källa: Socialstyrelsen, Vad tycker de äldre om äldreomsorgen? 2020</a:t>
            </a:r>
          </a:p>
        </p:txBody>
      </p:sp>
      <p:sp>
        <p:nvSpPr>
          <p:cNvPr id="4" name="Platshållare för innehåll 3"/>
          <p:cNvSpPr>
            <a:spLocks noGrp="1"/>
          </p:cNvSpPr>
          <p:nvPr>
            <p:ph type="body" sz="quarter" idx="13"/>
          </p:nvPr>
        </p:nvSpPr>
        <p:spPr>
          <a:xfrm>
            <a:off x="801688" y="1620892"/>
            <a:ext cx="6959600" cy="3708400"/>
          </a:xfrm>
        </p:spPr>
        <p:txBody>
          <a:bodyPr/>
          <a:lstStyle/>
          <a:p>
            <a:r>
              <a:rPr lang="sv-SE" sz="1900" b="0"/>
              <a:t>Totalt svarade 27 872 personer på årets enkät för äldre inom särskilt boende, vilket är 39,8% av de tillfrågade.</a:t>
            </a:r>
            <a:endParaRPr lang="sv-SE" sz="1900" b="0" dirty="0"/>
          </a:p>
          <a:p>
            <a:r>
              <a:rPr lang="sv-SE" sz="1900" b="0"/>
              <a:t>Andelen svarande för Stockholm_Edsätra vård- och omsorgsboende var mellan 40 - 60%.</a:t>
            </a:r>
            <a:endParaRPr lang="sv-SE" sz="1900" b="0" dirty="0">
              <a:solidFill>
                <a:schemeClr val="tx1"/>
              </a:solidFill>
            </a:endParaRPr>
          </a:p>
          <a:p>
            <a:pPr lvl="1">
              <a:spcBef>
                <a:spcPts val="800"/>
              </a:spcBef>
              <a:spcAft>
                <a:spcPts val="0"/>
              </a:spcAft>
              <a:buSzPct val="115000"/>
            </a:pPr>
            <a:r>
              <a:rPr lang="sv-SE" dirty="0"/>
              <a:t>Deltagandet i er verksamhet/område redovisas som procentandel  i intervall för att enskild persons svar inte ska riskera att röjas. </a:t>
            </a:r>
          </a:p>
          <a:p>
            <a:r>
              <a:rPr lang="sv-SE" sz="1900" b="0" dirty="0">
                <a:solidFill>
                  <a:srgbClr val="FF0000"/>
                </a:solidFill>
              </a:rPr>
              <a:t> </a:t>
            </a:r>
            <a:br>
              <a:rPr lang="sv-SE" sz="1900" dirty="0"/>
            </a:br>
            <a:endParaRPr lang="sv-SE" sz="1900" dirty="0"/>
          </a:p>
        </p:txBody>
      </p:sp>
      <p:sp>
        <p:nvSpPr>
          <p:cNvPr id="2" name="Rubrik 1"/>
          <p:cNvSpPr>
            <a:spLocks noGrp="1"/>
          </p:cNvSpPr>
          <p:nvPr>
            <p:ph type="title"/>
          </p:nvPr>
        </p:nvSpPr>
        <p:spPr>
          <a:xfrm>
            <a:off x="801688" y="687600"/>
            <a:ext cx="6951600" cy="1296144"/>
          </a:xfrm>
        </p:spPr>
        <p:txBody>
          <a:bodyPr/>
          <a:lstStyle/>
          <a:p>
            <a:r>
              <a:rPr lang="sv-SE" spc="-30" dirty="0"/>
              <a:t>Deltagare</a:t>
            </a:r>
          </a:p>
        </p:txBody>
      </p:sp>
    </p:spTree>
    <p:extLst>
      <p:ext uri="{BB962C8B-B14F-4D97-AF65-F5344CB8AC3E}">
        <p14:creationId xmlns:p14="http://schemas.microsoft.com/office/powerpoint/2010/main" val="976542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descr="En bild som visar person, personer, kvinna, bord"/>
          <p:cNvSpPr>
            <a:spLocks noGrp="1"/>
          </p:cNvSpPr>
          <p:nvPr>
            <p:ph type="pic" sz="quarter" idx="13"/>
          </p:nvPr>
        </p:nvSpPr>
        <p:spPr/>
      </p:sp>
      <p:pic>
        <p:nvPicPr>
          <p:cNvPr id="6" name="Platshållare för bild 4" descr="En bild som visar person, personer, kvinna, bord"/>
          <p:cNvPicPr>
            <a:picLocks noChangeAspect="1"/>
          </p:cNvPicPr>
          <p:nvPr/>
        </p:nvPicPr>
        <p:blipFill rotWithShape="1">
          <a:blip r:embed="rId2">
            <a:extLst>
              <a:ext uri="{28A0092B-C50C-407E-A947-70E740481C1C}">
                <a14:useLocalDpi xmlns:a14="http://schemas.microsoft.com/office/drawing/2010/main" val="0"/>
              </a:ext>
            </a:extLst>
          </a:blip>
          <a:srcRect t="8" b="12981"/>
          <a:stretch/>
        </p:blipFill>
        <p:spPr>
          <a:xfrm>
            <a:off x="0" y="1562489"/>
            <a:ext cx="9147600" cy="5309159"/>
          </a:xfrm>
          <a:custGeom>
            <a:avLst/>
            <a:gdLst>
              <a:gd name="connsiteX0" fmla="*/ 0 w 9147600"/>
              <a:gd name="connsiteY0" fmla="*/ 0 h 2708275"/>
              <a:gd name="connsiteX1" fmla="*/ 9147600 w 9147600"/>
              <a:gd name="connsiteY1" fmla="*/ 0 h 2708275"/>
              <a:gd name="connsiteX2" fmla="*/ 9147600 w 9147600"/>
              <a:gd name="connsiteY2" fmla="*/ 2708275 h 2708275"/>
              <a:gd name="connsiteX3" fmla="*/ 0 w 9147600"/>
              <a:gd name="connsiteY3" fmla="*/ 2708275 h 2708275"/>
              <a:gd name="connsiteX4" fmla="*/ 0 w 9147600"/>
              <a:gd name="connsiteY4" fmla="*/ 0 h 2708275"/>
              <a:gd name="connsiteX0" fmla="*/ 15903 w 9147600"/>
              <a:gd name="connsiteY0" fmla="*/ 2313829 h 2708275"/>
              <a:gd name="connsiteX1" fmla="*/ 9147600 w 9147600"/>
              <a:gd name="connsiteY1" fmla="*/ 0 h 2708275"/>
              <a:gd name="connsiteX2" fmla="*/ 9147600 w 9147600"/>
              <a:gd name="connsiteY2" fmla="*/ 2708275 h 2708275"/>
              <a:gd name="connsiteX3" fmla="*/ 0 w 9147600"/>
              <a:gd name="connsiteY3" fmla="*/ 2708275 h 2708275"/>
              <a:gd name="connsiteX4" fmla="*/ 15903 w 9147600"/>
              <a:gd name="connsiteY4" fmla="*/ 2313829 h 2708275"/>
              <a:gd name="connsiteX0" fmla="*/ 0 w 9155551"/>
              <a:gd name="connsiteY0" fmla="*/ 2313829 h 2708275"/>
              <a:gd name="connsiteX1" fmla="*/ 9155551 w 9155551"/>
              <a:gd name="connsiteY1" fmla="*/ 0 h 2708275"/>
              <a:gd name="connsiteX2" fmla="*/ 9155551 w 9155551"/>
              <a:gd name="connsiteY2" fmla="*/ 2708275 h 2708275"/>
              <a:gd name="connsiteX3" fmla="*/ 7951 w 9155551"/>
              <a:gd name="connsiteY3" fmla="*/ 2708275 h 2708275"/>
              <a:gd name="connsiteX4" fmla="*/ 0 w 9155551"/>
              <a:gd name="connsiteY4" fmla="*/ 2313829 h 2708275"/>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1 w 9147600"/>
              <a:gd name="connsiteY0" fmla="*/ 2337683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2337683 h 2684421"/>
              <a:gd name="connsiteX0" fmla="*/ 1 w 9147600"/>
              <a:gd name="connsiteY0" fmla="*/ 1182114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1182114 h 2684421"/>
              <a:gd name="connsiteX0" fmla="*/ 1 w 9147600"/>
              <a:gd name="connsiteY0" fmla="*/ 1186140 h 2688447"/>
              <a:gd name="connsiteX1" fmla="*/ 9139649 w 9147600"/>
              <a:gd name="connsiteY1" fmla="*/ 0 h 2688447"/>
              <a:gd name="connsiteX2" fmla="*/ 9147600 w 9147600"/>
              <a:gd name="connsiteY2" fmla="*/ 2688447 h 2688447"/>
              <a:gd name="connsiteX3" fmla="*/ 0 w 9147600"/>
              <a:gd name="connsiteY3" fmla="*/ 2688447 h 2688447"/>
              <a:gd name="connsiteX4" fmla="*/ 1 w 9147600"/>
              <a:gd name="connsiteY4" fmla="*/ 1186140 h 2688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7600" h="2688447">
                <a:moveTo>
                  <a:pt x="1" y="1186140"/>
                </a:moveTo>
                <a:lnTo>
                  <a:pt x="9139649" y="0"/>
                </a:lnTo>
                <a:cubicBezTo>
                  <a:pt x="9144950" y="894807"/>
                  <a:pt x="9142299" y="1793640"/>
                  <a:pt x="9147600" y="2688447"/>
                </a:cubicBezTo>
                <a:lnTo>
                  <a:pt x="0" y="2688447"/>
                </a:lnTo>
                <a:cubicBezTo>
                  <a:pt x="0" y="2572868"/>
                  <a:pt x="1" y="1301719"/>
                  <a:pt x="1" y="1186140"/>
                </a:cubicBezTo>
                <a:close/>
              </a:path>
            </a:pathLst>
          </a:custGeom>
          <a:solidFill>
            <a:srgbClr val="A5ACAF"/>
          </a:solidFill>
        </p:spPr>
      </p:pic>
      <p:sp>
        <p:nvSpPr>
          <p:cNvPr id="3" name="Rubrik 2"/>
          <p:cNvSpPr>
            <a:spLocks noGrp="1"/>
          </p:cNvSpPr>
          <p:nvPr>
            <p:ph type="ctrTitle"/>
          </p:nvPr>
        </p:nvSpPr>
        <p:spPr/>
        <p:txBody>
          <a:bodyPr/>
          <a:lstStyle/>
          <a:p>
            <a:r>
              <a:rPr lang="sv-SE" dirty="0"/>
              <a:t>Resultatöversikt år 2020</a:t>
            </a:r>
          </a:p>
        </p:txBody>
      </p:sp>
    </p:spTree>
    <p:extLst>
      <p:ext uri="{BB962C8B-B14F-4D97-AF65-F5344CB8AC3E}">
        <p14:creationId xmlns:p14="http://schemas.microsoft.com/office/powerpoint/2010/main" val="277958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bildnummer 4"/>
          <p:cNvSpPr>
            <a:spLocks noGrp="1"/>
          </p:cNvSpPr>
          <p:nvPr>
            <p:ph type="sldNum" sz="quarter" idx="12"/>
          </p:nvPr>
        </p:nvSpPr>
        <p:spPr/>
        <p:txBody>
          <a:bodyPr/>
          <a:lstStyle/>
          <a:p>
            <a:fld id="{F3A1DABF-CD59-47A1-8187-10F3203EF599}" type="slidenum">
              <a:rPr lang="sv-SE" smtClean="0"/>
              <a:pPr/>
              <a:t>5</a:t>
            </a:fld>
            <a:endParaRPr lang="sv-SE"/>
          </a:p>
        </p:txBody>
      </p:sp>
      <p:sp>
        <p:nvSpPr>
          <p:cNvPr id="6" name="Platshållare för sidfot 5"/>
          <p:cNvSpPr>
            <a:spLocks noGrp="1"/>
          </p:cNvSpPr>
          <p:nvPr>
            <p:ph type="ftr" sz="quarter" idx="3"/>
          </p:nvPr>
        </p:nvSpPr>
        <p:spPr/>
        <p:txBody>
          <a:bodyPr/>
          <a:lstStyle/>
          <a:p>
            <a:r>
              <a:rPr lang="sv-SE" dirty="0"/>
              <a:t>Källa: Socialstyrelsen, Vad tycker de äldre om äldreomsorgen? 2020</a:t>
            </a:r>
          </a:p>
        </p:txBody>
      </p:sp>
      <p:graphicFrame>
        <p:nvGraphicFramePr>
          <p:cNvPr id="7" name="Chart 6" descr="Stapeldiagram"/>
          <p:cNvGraphicFramePr>
            <a:graphicFrameLocks/>
          </p:cNvGraphicFramePr>
          <p:nvPr>
            <p:extLst>
              <p:ext uri="{D42A27DB-BD31-4B8C-83A1-F6EECF244321}">
                <p14:modId xmlns:p14="http://schemas.microsoft.com/office/powerpoint/2010/main" val="1882176210"/>
              </p:ext>
            </p:extLst>
          </p:nvPr>
        </p:nvGraphicFramePr>
        <p:xfrm>
          <a:off x="807186" y="2173027"/>
          <a:ext cx="6954102" cy="3510000"/>
        </p:xfrm>
        <a:graphic>
          <a:graphicData uri="http://schemas.openxmlformats.org/drawingml/2006/chart">
            <c:chart xmlns:c="http://schemas.openxmlformats.org/drawingml/2006/chart" xmlns:r="http://schemas.openxmlformats.org/officeDocument/2006/relationships" r:id="rId2"/>
          </a:graphicData>
        </a:graphic>
      </p:graphicFrame>
      <p:sp>
        <p:nvSpPr>
          <p:cNvPr id="2" name="Rubrik 1"/>
          <p:cNvSpPr>
            <a:spLocks noGrp="1"/>
          </p:cNvSpPr>
          <p:nvPr>
            <p:ph type="title"/>
          </p:nvPr>
        </p:nvSpPr>
        <p:spPr>
          <a:xfrm>
            <a:off x="801686" y="687600"/>
            <a:ext cx="7646278" cy="1296144"/>
          </a:xfrm>
        </p:spPr>
        <p:txBody>
          <a:bodyPr/>
          <a:lstStyle/>
          <a:p>
            <a:r>
              <a:rPr lang="sv-SE" spc="-50" dirty="0"/>
              <a:t>De fem frågor där andelen positiva svar är högst</a:t>
            </a:r>
          </a:p>
        </p:txBody>
      </p:sp>
    </p:spTree>
    <p:extLst>
      <p:ext uri="{BB962C8B-B14F-4D97-AF65-F5344CB8AC3E}">
        <p14:creationId xmlns:p14="http://schemas.microsoft.com/office/powerpoint/2010/main" val="3716069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bildnummer 4"/>
          <p:cNvSpPr>
            <a:spLocks noGrp="1"/>
          </p:cNvSpPr>
          <p:nvPr>
            <p:ph type="sldNum" sz="quarter" idx="12"/>
          </p:nvPr>
        </p:nvSpPr>
        <p:spPr/>
        <p:txBody>
          <a:bodyPr/>
          <a:lstStyle/>
          <a:p>
            <a:fld id="{F3A1DABF-CD59-47A1-8187-10F3203EF599}" type="slidenum">
              <a:rPr lang="sv-SE" smtClean="0"/>
              <a:pPr/>
              <a:t>6</a:t>
            </a:fld>
            <a:endParaRPr lang="sv-SE"/>
          </a:p>
        </p:txBody>
      </p:sp>
      <p:sp>
        <p:nvSpPr>
          <p:cNvPr id="6" name="Platshållare för sidfot 5"/>
          <p:cNvSpPr>
            <a:spLocks noGrp="1"/>
          </p:cNvSpPr>
          <p:nvPr>
            <p:ph type="ftr" sz="quarter" idx="3"/>
          </p:nvPr>
        </p:nvSpPr>
        <p:spPr/>
        <p:txBody>
          <a:bodyPr/>
          <a:lstStyle/>
          <a:p>
            <a:r>
              <a:rPr lang="sv-SE" dirty="0"/>
              <a:t>Källa: Socialstyrelsen, Vad tycker de äldre om äldreomsorgen? 2020</a:t>
            </a:r>
          </a:p>
        </p:txBody>
      </p:sp>
      <p:graphicFrame>
        <p:nvGraphicFramePr>
          <p:cNvPr id="7" name="Diagram 7" descr="Stapeldiagram"/>
          <p:cNvGraphicFramePr>
            <a:graphicFrameLocks/>
          </p:cNvGraphicFramePr>
          <p:nvPr>
            <p:extLst>
              <p:ext uri="{D42A27DB-BD31-4B8C-83A1-F6EECF244321}">
                <p14:modId xmlns:p14="http://schemas.microsoft.com/office/powerpoint/2010/main" val="3511823869"/>
              </p:ext>
            </p:extLst>
          </p:nvPr>
        </p:nvGraphicFramePr>
        <p:xfrm>
          <a:off x="807188" y="2173029"/>
          <a:ext cx="6954100" cy="3510000"/>
        </p:xfrm>
        <a:graphic>
          <a:graphicData uri="http://schemas.openxmlformats.org/drawingml/2006/chart">
            <c:chart xmlns:c="http://schemas.openxmlformats.org/drawingml/2006/chart" xmlns:r="http://schemas.openxmlformats.org/officeDocument/2006/relationships" r:id="rId2"/>
          </a:graphicData>
        </a:graphic>
      </p:graphicFrame>
      <p:sp>
        <p:nvSpPr>
          <p:cNvPr id="2" name="Rubrik 1"/>
          <p:cNvSpPr>
            <a:spLocks noGrp="1"/>
          </p:cNvSpPr>
          <p:nvPr>
            <p:ph type="title"/>
          </p:nvPr>
        </p:nvSpPr>
        <p:spPr>
          <a:xfrm>
            <a:off x="801685" y="687600"/>
            <a:ext cx="8074895" cy="1296144"/>
          </a:xfrm>
        </p:spPr>
        <p:txBody>
          <a:bodyPr/>
          <a:lstStyle/>
          <a:p>
            <a:r>
              <a:rPr lang="sv-SE" dirty="0"/>
              <a:t>De fem frågor där andelen positiva svar är lägst</a:t>
            </a:r>
            <a:endParaRPr lang="sv-SE" spc="-50" dirty="0"/>
          </a:p>
        </p:txBody>
      </p:sp>
    </p:spTree>
    <p:extLst>
      <p:ext uri="{BB962C8B-B14F-4D97-AF65-F5344CB8AC3E}">
        <p14:creationId xmlns:p14="http://schemas.microsoft.com/office/powerpoint/2010/main" val="326496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nummer 1"/>
          <p:cNvSpPr>
            <a:spLocks noGrp="1"/>
          </p:cNvSpPr>
          <p:nvPr>
            <p:ph type="sldNum" sz="quarter" idx="12"/>
          </p:nvPr>
        </p:nvSpPr>
        <p:spPr/>
        <p:txBody>
          <a:bodyPr/>
          <a:lstStyle/>
          <a:p>
            <a:fld id="{F3A1DABF-CD59-47A1-8187-10F3203EF599}" type="slidenum">
              <a:rPr lang="sv-SE" smtClean="0"/>
              <a:pPr/>
              <a:t>7</a:t>
            </a:fld>
            <a:endParaRPr lang="sv-SE"/>
          </a:p>
        </p:txBody>
      </p:sp>
      <p:sp>
        <p:nvSpPr>
          <p:cNvPr id="4" name="Platshållare för sidfot 3"/>
          <p:cNvSpPr>
            <a:spLocks noGrp="1"/>
          </p:cNvSpPr>
          <p:nvPr>
            <p:ph type="ftr" sz="quarter" idx="3"/>
          </p:nvPr>
        </p:nvSpPr>
        <p:spPr/>
        <p:txBody>
          <a:bodyPr/>
          <a:lstStyle/>
          <a:p>
            <a:r>
              <a:rPr lang="sv-SE" dirty="0"/>
              <a:t>Källa: Socialstyrelsen, Vad tycker de äldre om äldreomsorgen? 2020</a:t>
            </a:r>
          </a:p>
        </p:txBody>
      </p:sp>
      <p:graphicFrame>
        <p:nvGraphicFramePr>
          <p:cNvPr id="7" name="Diagram 8" descr="Cirkeldiagram"/>
          <p:cNvGraphicFramePr>
            <a:graphicFrameLocks/>
          </p:cNvGraphicFramePr>
          <p:nvPr>
            <p:extLst>
              <p:ext uri="{D42A27DB-BD31-4B8C-83A1-F6EECF244321}">
                <p14:modId xmlns:p14="http://schemas.microsoft.com/office/powerpoint/2010/main" val="663675246"/>
              </p:ext>
            </p:extLst>
          </p:nvPr>
        </p:nvGraphicFramePr>
        <p:xfrm>
          <a:off x="2006221" y="2128837"/>
          <a:ext cx="5117910" cy="3532187"/>
        </p:xfrm>
        <a:graphic>
          <a:graphicData uri="http://schemas.openxmlformats.org/drawingml/2006/chart">
            <c:chart xmlns:c="http://schemas.openxmlformats.org/drawingml/2006/chart" xmlns:r="http://schemas.openxmlformats.org/officeDocument/2006/relationships" r:id="rId2"/>
          </a:graphicData>
        </a:graphic>
      </p:graphicFrame>
      <p:sp>
        <p:nvSpPr>
          <p:cNvPr id="5" name="Rubrik 4"/>
          <p:cNvSpPr>
            <a:spLocks noGrp="1"/>
          </p:cNvSpPr>
          <p:nvPr>
            <p:ph type="title"/>
          </p:nvPr>
        </p:nvSpPr>
        <p:spPr>
          <a:xfrm>
            <a:off x="803843" y="686594"/>
            <a:ext cx="8072737" cy="1296144"/>
          </a:xfrm>
        </p:spPr>
        <p:txBody>
          <a:bodyPr/>
          <a:lstStyle/>
          <a:p>
            <a:r>
              <a:rPr lang="sv-SE" spc="-30" dirty="0"/>
              <a:t>Hur nöjd eller missnöjd är du sammantaget </a:t>
            </a:r>
            <a:r>
              <a:rPr lang="sv-SE" dirty="0"/>
              <a:t>med ditt äldreboende?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descr="En bild som visar person, personer, kvinna, bord"/>
          <p:cNvSpPr>
            <a:spLocks noGrp="1"/>
          </p:cNvSpPr>
          <p:nvPr>
            <p:ph type="pic" sz="quarter" idx="13"/>
          </p:nvPr>
        </p:nvSpPr>
        <p:spPr/>
      </p:sp>
      <p:pic>
        <p:nvPicPr>
          <p:cNvPr id="6" name="Platshållare för bild 4" descr="En bild som visar person, personer, kvinna, bord"/>
          <p:cNvPicPr>
            <a:picLocks noChangeAspect="1"/>
          </p:cNvPicPr>
          <p:nvPr/>
        </p:nvPicPr>
        <p:blipFill rotWithShape="1">
          <a:blip r:embed="rId2">
            <a:extLst>
              <a:ext uri="{28A0092B-C50C-407E-A947-70E740481C1C}">
                <a14:useLocalDpi xmlns:a14="http://schemas.microsoft.com/office/drawing/2010/main" val="0"/>
              </a:ext>
            </a:extLst>
          </a:blip>
          <a:srcRect t="8" b="12981"/>
          <a:stretch/>
        </p:blipFill>
        <p:spPr>
          <a:xfrm>
            <a:off x="0" y="1562489"/>
            <a:ext cx="9147600" cy="5309159"/>
          </a:xfrm>
          <a:custGeom>
            <a:avLst/>
            <a:gdLst>
              <a:gd name="connsiteX0" fmla="*/ 0 w 9147600"/>
              <a:gd name="connsiteY0" fmla="*/ 0 h 2708275"/>
              <a:gd name="connsiteX1" fmla="*/ 9147600 w 9147600"/>
              <a:gd name="connsiteY1" fmla="*/ 0 h 2708275"/>
              <a:gd name="connsiteX2" fmla="*/ 9147600 w 9147600"/>
              <a:gd name="connsiteY2" fmla="*/ 2708275 h 2708275"/>
              <a:gd name="connsiteX3" fmla="*/ 0 w 9147600"/>
              <a:gd name="connsiteY3" fmla="*/ 2708275 h 2708275"/>
              <a:gd name="connsiteX4" fmla="*/ 0 w 9147600"/>
              <a:gd name="connsiteY4" fmla="*/ 0 h 2708275"/>
              <a:gd name="connsiteX0" fmla="*/ 15903 w 9147600"/>
              <a:gd name="connsiteY0" fmla="*/ 2313829 h 2708275"/>
              <a:gd name="connsiteX1" fmla="*/ 9147600 w 9147600"/>
              <a:gd name="connsiteY1" fmla="*/ 0 h 2708275"/>
              <a:gd name="connsiteX2" fmla="*/ 9147600 w 9147600"/>
              <a:gd name="connsiteY2" fmla="*/ 2708275 h 2708275"/>
              <a:gd name="connsiteX3" fmla="*/ 0 w 9147600"/>
              <a:gd name="connsiteY3" fmla="*/ 2708275 h 2708275"/>
              <a:gd name="connsiteX4" fmla="*/ 15903 w 9147600"/>
              <a:gd name="connsiteY4" fmla="*/ 2313829 h 2708275"/>
              <a:gd name="connsiteX0" fmla="*/ 0 w 9155551"/>
              <a:gd name="connsiteY0" fmla="*/ 2313829 h 2708275"/>
              <a:gd name="connsiteX1" fmla="*/ 9155551 w 9155551"/>
              <a:gd name="connsiteY1" fmla="*/ 0 h 2708275"/>
              <a:gd name="connsiteX2" fmla="*/ 9155551 w 9155551"/>
              <a:gd name="connsiteY2" fmla="*/ 2708275 h 2708275"/>
              <a:gd name="connsiteX3" fmla="*/ 7951 w 9155551"/>
              <a:gd name="connsiteY3" fmla="*/ 2708275 h 2708275"/>
              <a:gd name="connsiteX4" fmla="*/ 0 w 9155551"/>
              <a:gd name="connsiteY4" fmla="*/ 2313829 h 2708275"/>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0 w 9155551"/>
              <a:gd name="connsiteY0" fmla="*/ 2289975 h 2684421"/>
              <a:gd name="connsiteX1" fmla="*/ 9139649 w 9155551"/>
              <a:gd name="connsiteY1" fmla="*/ 0 h 2684421"/>
              <a:gd name="connsiteX2" fmla="*/ 9155551 w 9155551"/>
              <a:gd name="connsiteY2" fmla="*/ 2684421 h 2684421"/>
              <a:gd name="connsiteX3" fmla="*/ 7951 w 9155551"/>
              <a:gd name="connsiteY3" fmla="*/ 2684421 h 2684421"/>
              <a:gd name="connsiteX4" fmla="*/ 0 w 9155551"/>
              <a:gd name="connsiteY4" fmla="*/ 2289975 h 2684421"/>
              <a:gd name="connsiteX0" fmla="*/ 1 w 9147600"/>
              <a:gd name="connsiteY0" fmla="*/ 2337683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2337683 h 2684421"/>
              <a:gd name="connsiteX0" fmla="*/ 1 w 9147600"/>
              <a:gd name="connsiteY0" fmla="*/ 1182114 h 2684421"/>
              <a:gd name="connsiteX1" fmla="*/ 9131698 w 9147600"/>
              <a:gd name="connsiteY1" fmla="*/ 0 h 2684421"/>
              <a:gd name="connsiteX2" fmla="*/ 9147600 w 9147600"/>
              <a:gd name="connsiteY2" fmla="*/ 2684421 h 2684421"/>
              <a:gd name="connsiteX3" fmla="*/ 0 w 9147600"/>
              <a:gd name="connsiteY3" fmla="*/ 2684421 h 2684421"/>
              <a:gd name="connsiteX4" fmla="*/ 1 w 9147600"/>
              <a:gd name="connsiteY4" fmla="*/ 1182114 h 2684421"/>
              <a:gd name="connsiteX0" fmla="*/ 1 w 9147600"/>
              <a:gd name="connsiteY0" fmla="*/ 1186140 h 2688447"/>
              <a:gd name="connsiteX1" fmla="*/ 9139649 w 9147600"/>
              <a:gd name="connsiteY1" fmla="*/ 0 h 2688447"/>
              <a:gd name="connsiteX2" fmla="*/ 9147600 w 9147600"/>
              <a:gd name="connsiteY2" fmla="*/ 2688447 h 2688447"/>
              <a:gd name="connsiteX3" fmla="*/ 0 w 9147600"/>
              <a:gd name="connsiteY3" fmla="*/ 2688447 h 2688447"/>
              <a:gd name="connsiteX4" fmla="*/ 1 w 9147600"/>
              <a:gd name="connsiteY4" fmla="*/ 1186140 h 2688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7600" h="2688447">
                <a:moveTo>
                  <a:pt x="1" y="1186140"/>
                </a:moveTo>
                <a:lnTo>
                  <a:pt x="9139649" y="0"/>
                </a:lnTo>
                <a:cubicBezTo>
                  <a:pt x="9144950" y="894807"/>
                  <a:pt x="9142299" y="1793640"/>
                  <a:pt x="9147600" y="2688447"/>
                </a:cubicBezTo>
                <a:lnTo>
                  <a:pt x="0" y="2688447"/>
                </a:lnTo>
                <a:cubicBezTo>
                  <a:pt x="0" y="2572868"/>
                  <a:pt x="1" y="1301719"/>
                  <a:pt x="1" y="1186140"/>
                </a:cubicBezTo>
                <a:close/>
              </a:path>
            </a:pathLst>
          </a:custGeom>
          <a:solidFill>
            <a:srgbClr val="A5ACAF"/>
          </a:solidFill>
        </p:spPr>
      </p:pic>
      <p:sp>
        <p:nvSpPr>
          <p:cNvPr id="3" name="Rubrik 2"/>
          <p:cNvSpPr>
            <a:spLocks noGrp="1"/>
          </p:cNvSpPr>
          <p:nvPr>
            <p:ph type="ctrTitle"/>
          </p:nvPr>
        </p:nvSpPr>
        <p:spPr/>
        <p:txBody>
          <a:bodyPr/>
          <a:lstStyle/>
          <a:p>
            <a:r>
              <a:rPr lang="sv-SE" dirty="0"/>
              <a:t>Samtliga frågor med referensvärden </a:t>
            </a:r>
            <a:br>
              <a:rPr lang="sv-SE" dirty="0"/>
            </a:br>
            <a:endParaRPr lang="sv-SE" dirty="0"/>
          </a:p>
        </p:txBody>
      </p:sp>
    </p:spTree>
    <p:extLst>
      <p:ext uri="{BB962C8B-B14F-4D97-AF65-F5344CB8AC3E}">
        <p14:creationId xmlns:p14="http://schemas.microsoft.com/office/powerpoint/2010/main" val="277442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bildnummer 4"/>
          <p:cNvSpPr>
            <a:spLocks noGrp="1"/>
          </p:cNvSpPr>
          <p:nvPr>
            <p:ph type="sldNum" sz="quarter" idx="12"/>
          </p:nvPr>
        </p:nvSpPr>
        <p:spPr/>
        <p:txBody>
          <a:bodyPr/>
          <a:lstStyle/>
          <a:p>
            <a:fld id="{F3A1DABF-CD59-47A1-8187-10F3203EF599}" type="slidenum">
              <a:rPr lang="sv-SE" smtClean="0"/>
              <a:pPr/>
              <a:t>9</a:t>
            </a:fld>
            <a:endParaRPr lang="sv-SE"/>
          </a:p>
        </p:txBody>
      </p:sp>
      <p:sp>
        <p:nvSpPr>
          <p:cNvPr id="7" name="Platshållare för sidfot 6"/>
          <p:cNvSpPr>
            <a:spLocks noGrp="1"/>
          </p:cNvSpPr>
          <p:nvPr>
            <p:ph type="ftr" sz="quarter" idx="3"/>
          </p:nvPr>
        </p:nvSpPr>
        <p:spPr/>
        <p:txBody>
          <a:bodyPr/>
          <a:lstStyle/>
          <a:p>
            <a:r>
              <a:rPr lang="sv-SE" dirty="0"/>
              <a:t>Källa: Socialstyrelsen, Vad tycker de äldre om äldreomsorgen? 2020</a:t>
            </a:r>
          </a:p>
        </p:txBody>
      </p:sp>
      <p:graphicFrame>
        <p:nvGraphicFramePr>
          <p:cNvPr id="9" name="Diagram 10" descr="Stapeldiagram"/>
          <p:cNvGraphicFramePr>
            <a:graphicFrameLocks/>
          </p:cNvGraphicFramePr>
          <p:nvPr>
            <p:extLst>
              <p:ext uri="{D42A27DB-BD31-4B8C-83A1-F6EECF244321}">
                <p14:modId xmlns:p14="http://schemas.microsoft.com/office/powerpoint/2010/main" val="2259435297"/>
              </p:ext>
            </p:extLst>
          </p:nvPr>
        </p:nvGraphicFramePr>
        <p:xfrm>
          <a:off x="819508" y="1993900"/>
          <a:ext cx="6918385" cy="3742666"/>
        </p:xfrm>
        <a:graphic>
          <a:graphicData uri="http://schemas.openxmlformats.org/drawingml/2006/chart">
            <c:chart xmlns:c="http://schemas.openxmlformats.org/drawingml/2006/chart" xmlns:r="http://schemas.openxmlformats.org/officeDocument/2006/relationships" r:id="rId2"/>
          </a:graphicData>
        </a:graphic>
      </p:graphicFrame>
      <p:sp>
        <p:nvSpPr>
          <p:cNvPr id="2" name="Rubrik 1"/>
          <p:cNvSpPr>
            <a:spLocks noGrp="1"/>
          </p:cNvSpPr>
          <p:nvPr>
            <p:ph type="title"/>
          </p:nvPr>
        </p:nvSpPr>
        <p:spPr>
          <a:xfrm>
            <a:off x="803843" y="686594"/>
            <a:ext cx="7698711" cy="1296144"/>
          </a:xfrm>
        </p:spPr>
        <p:txBody>
          <a:bodyPr/>
          <a:lstStyle/>
          <a:p>
            <a:r>
              <a:rPr lang="sv-SE" dirty="0"/>
              <a:t>Andel positiva svar inom området boendemiljö</a:t>
            </a:r>
          </a:p>
        </p:txBody>
      </p:sp>
    </p:spTree>
    <p:extLst>
      <p:ext uri="{BB962C8B-B14F-4D97-AF65-F5344CB8AC3E}">
        <p14:creationId xmlns:p14="http://schemas.microsoft.com/office/powerpoint/2010/main" val="684884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10</a:t>
            </a:fld>
            <a:endParaRPr lang="sv-SE" dirty="0"/>
          </a:p>
        </p:txBody>
      </p:sp>
      <p:sp>
        <p:nvSpPr>
          <p:cNvPr id="9" name="Platshållare för sidfot 8"/>
          <p:cNvSpPr>
            <a:spLocks noGrp="1"/>
          </p:cNvSpPr>
          <p:nvPr>
            <p:ph type="ftr" sz="quarter" idx="3"/>
          </p:nvPr>
        </p:nvSpPr>
        <p:spPr/>
        <p:txBody>
          <a:bodyPr/>
          <a:lstStyle/>
          <a:p>
            <a:r>
              <a:rPr lang="sv-SE" dirty="0"/>
              <a:t>Källa: Socialstyrelsen, Vad tycker de äldre om äldreomsorgen? 2020</a:t>
            </a:r>
          </a:p>
        </p:txBody>
      </p:sp>
      <p:graphicFrame>
        <p:nvGraphicFramePr>
          <p:cNvPr id="14" name="Diagram 11" descr="Stapeldiagram"/>
          <p:cNvGraphicFramePr>
            <a:graphicFrameLocks noGrp="1"/>
          </p:cNvGraphicFramePr>
          <p:nvPr>
            <p:ph sz="quarter" idx="13"/>
            <p:extLst>
              <p:ext uri="{D42A27DB-BD31-4B8C-83A1-F6EECF244321}">
                <p14:modId xmlns:p14="http://schemas.microsoft.com/office/powerpoint/2010/main" val="2669098404"/>
              </p:ext>
            </p:extLst>
          </p:nvPr>
        </p:nvGraphicFramePr>
        <p:xfrm>
          <a:off x="819509" y="1992702"/>
          <a:ext cx="6918385" cy="3743864"/>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ruta 1"/>
          <p:cNvSpPr txBox="1"/>
          <p:nvPr/>
        </p:nvSpPr>
        <p:spPr>
          <a:xfrm>
            <a:off x="962160" y="2438787"/>
            <a:ext cx="2712694" cy="41549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brukar maten smaka?</a:t>
            </a:r>
          </a:p>
          <a:p>
            <a:r>
              <a:rPr lang="sv-SE" sz="1000" i="1" dirty="0"/>
              <a:t>Mycket bra / Ganska bra </a:t>
            </a:r>
          </a:p>
        </p:txBody>
      </p:sp>
      <p:sp>
        <p:nvSpPr>
          <p:cNvPr id="11" name="textruta 1"/>
          <p:cNvSpPr txBox="1"/>
          <p:nvPr/>
        </p:nvSpPr>
        <p:spPr>
          <a:xfrm>
            <a:off x="962158" y="3829650"/>
            <a:ext cx="2678189"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Upplever du att måltiderna på ditt äldreboende är en trevlig stund på </a:t>
            </a:r>
          </a:p>
          <a:p>
            <a:r>
              <a:rPr lang="sv-SE" sz="1050" dirty="0"/>
              <a:t>dagen?</a:t>
            </a:r>
          </a:p>
          <a:p>
            <a:r>
              <a:rPr lang="sv-SE" sz="1000" i="1" dirty="0"/>
              <a:t>Ja, alltid / Oftast </a:t>
            </a:r>
          </a:p>
        </p:txBody>
      </p:sp>
      <p:sp>
        <p:nvSpPr>
          <p:cNvPr id="2" name="Rubrik 1"/>
          <p:cNvSpPr>
            <a:spLocks noGrp="1"/>
          </p:cNvSpPr>
          <p:nvPr>
            <p:ph type="title"/>
          </p:nvPr>
        </p:nvSpPr>
        <p:spPr>
          <a:xfrm>
            <a:off x="803843" y="686594"/>
            <a:ext cx="7698711" cy="1296144"/>
          </a:xfrm>
        </p:spPr>
        <p:txBody>
          <a:bodyPr/>
          <a:lstStyle/>
          <a:p>
            <a:r>
              <a:rPr lang="sv-SE" dirty="0"/>
              <a:t>Andel positiva svar inom området mat och måltidsmiljö</a:t>
            </a:r>
          </a:p>
        </p:txBody>
      </p:sp>
    </p:spTree>
    <p:extLst>
      <p:ext uri="{BB962C8B-B14F-4D97-AF65-F5344CB8AC3E}">
        <p14:creationId xmlns:p14="http://schemas.microsoft.com/office/powerpoint/2010/main" val="3307315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11</a:t>
            </a:fld>
            <a:endParaRPr lang="sv-SE"/>
          </a:p>
        </p:txBody>
      </p:sp>
      <p:sp>
        <p:nvSpPr>
          <p:cNvPr id="10" name="Platshållare för sidfot 9"/>
          <p:cNvSpPr>
            <a:spLocks noGrp="1"/>
          </p:cNvSpPr>
          <p:nvPr>
            <p:ph type="ftr" sz="quarter" idx="3"/>
          </p:nvPr>
        </p:nvSpPr>
        <p:spPr/>
        <p:txBody>
          <a:bodyPr/>
          <a:lstStyle/>
          <a:p>
            <a:r>
              <a:rPr lang="sv-SE" dirty="0"/>
              <a:t>Källa: Socialstyrelsen, Vad tycker de äldre om äldreomsorgen? 2020</a:t>
            </a:r>
          </a:p>
        </p:txBody>
      </p:sp>
      <p:graphicFrame>
        <p:nvGraphicFramePr>
          <p:cNvPr id="14" name="Diagram 12" descr="Stapeldiagram"/>
          <p:cNvGraphicFramePr>
            <a:graphicFrameLocks noGrp="1"/>
          </p:cNvGraphicFramePr>
          <p:nvPr>
            <p:ph sz="quarter" idx="13"/>
            <p:extLst>
              <p:ext uri="{D42A27DB-BD31-4B8C-83A1-F6EECF244321}">
                <p14:modId xmlns:p14="http://schemas.microsoft.com/office/powerpoint/2010/main" val="848139104"/>
              </p:ext>
            </p:extLst>
          </p:nvPr>
        </p:nvGraphicFramePr>
        <p:xfrm>
          <a:off x="819509" y="1993900"/>
          <a:ext cx="6918385" cy="3742666"/>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ruta 1"/>
          <p:cNvSpPr txBox="1"/>
          <p:nvPr/>
        </p:nvSpPr>
        <p:spPr>
          <a:xfrm>
            <a:off x="969611" y="2364029"/>
            <a:ext cx="2731122"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Brukar personalen ha tillräckligt med tid </a:t>
            </a:r>
          </a:p>
          <a:p>
            <a:r>
              <a:rPr lang="sv-SE" sz="1050" dirty="0"/>
              <a:t>för att kunna utföra sitt arbete hos dig?</a:t>
            </a:r>
          </a:p>
          <a:p>
            <a:r>
              <a:rPr lang="sv-SE" sz="1000" i="1" dirty="0"/>
              <a:t>Ja, alltid / Oftast </a:t>
            </a:r>
          </a:p>
        </p:txBody>
      </p:sp>
      <p:sp>
        <p:nvSpPr>
          <p:cNvPr id="11" name="textruta 1"/>
          <p:cNvSpPr txBox="1"/>
          <p:nvPr/>
        </p:nvSpPr>
        <p:spPr>
          <a:xfrm>
            <a:off x="974785" y="3300368"/>
            <a:ext cx="2717322" cy="900246"/>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Brukar personalen meddela dig i förväg om tillfälliga förändringar? T.ex. byte av personal, ändringar av olika aktiviteter etc.</a:t>
            </a:r>
          </a:p>
          <a:p>
            <a:r>
              <a:rPr lang="sv-SE" sz="1000" i="1" dirty="0"/>
              <a:t>Ja, alltid / Oftast </a:t>
            </a:r>
          </a:p>
        </p:txBody>
      </p:sp>
      <p:sp>
        <p:nvSpPr>
          <p:cNvPr id="12" name="textruta 1"/>
          <p:cNvSpPr txBox="1"/>
          <p:nvPr/>
        </p:nvSpPr>
        <p:spPr>
          <a:xfrm>
            <a:off x="977039" y="4227207"/>
            <a:ext cx="2715067"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Brukar du kunna påverka vid vilka tider </a:t>
            </a:r>
          </a:p>
          <a:p>
            <a:r>
              <a:rPr lang="sv-SE" sz="1050" dirty="0"/>
              <a:t>du får hjälp? T.ex. tid för att </a:t>
            </a:r>
          </a:p>
          <a:p>
            <a:r>
              <a:rPr lang="sv-SE" sz="1050" dirty="0"/>
              <a:t>duscha/bada, gå och lägga dig etc.</a:t>
            </a:r>
          </a:p>
          <a:p>
            <a:r>
              <a:rPr lang="sv-SE" sz="1000" i="1" dirty="0"/>
              <a:t>Ja, alltid / Oftast </a:t>
            </a:r>
            <a:r>
              <a:rPr lang="sv-SE" sz="1000" dirty="0"/>
              <a:t> </a:t>
            </a:r>
          </a:p>
        </p:txBody>
      </p:sp>
      <p:sp>
        <p:nvSpPr>
          <p:cNvPr id="2" name="Rubrik 1"/>
          <p:cNvSpPr>
            <a:spLocks noGrp="1"/>
          </p:cNvSpPr>
          <p:nvPr>
            <p:ph type="title"/>
          </p:nvPr>
        </p:nvSpPr>
        <p:spPr/>
        <p:txBody>
          <a:bodyPr/>
          <a:lstStyle/>
          <a:p>
            <a:r>
              <a:rPr lang="sv-SE" dirty="0"/>
              <a:t>Andel positiva svar inom området hjälpens utförande</a:t>
            </a:r>
          </a:p>
        </p:txBody>
      </p:sp>
    </p:spTree>
    <p:extLst>
      <p:ext uri="{BB962C8B-B14F-4D97-AF65-F5344CB8AC3E}">
        <p14:creationId xmlns:p14="http://schemas.microsoft.com/office/powerpoint/2010/main" val="39440256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12</a:t>
            </a:fld>
            <a:endParaRPr lang="sv-SE"/>
          </a:p>
        </p:txBody>
      </p:sp>
      <p:sp>
        <p:nvSpPr>
          <p:cNvPr id="9" name="Platshållare för sidfot 8"/>
          <p:cNvSpPr>
            <a:spLocks noGrp="1"/>
          </p:cNvSpPr>
          <p:nvPr>
            <p:ph type="ftr" sz="quarter" idx="3"/>
          </p:nvPr>
        </p:nvSpPr>
        <p:spPr/>
        <p:txBody>
          <a:bodyPr/>
          <a:lstStyle/>
          <a:p>
            <a:r>
              <a:rPr lang="sv-SE" dirty="0"/>
              <a:t>Källa: Socialstyrelsen, Vad tycker de äldre om äldreomsorgen? 2020</a:t>
            </a:r>
          </a:p>
        </p:txBody>
      </p:sp>
      <p:graphicFrame>
        <p:nvGraphicFramePr>
          <p:cNvPr id="12" name="Diagram 13" descr="Stapeldiagram"/>
          <p:cNvGraphicFramePr>
            <a:graphicFrameLocks noGrp="1"/>
          </p:cNvGraphicFramePr>
          <p:nvPr>
            <p:ph sz="quarter" idx="13"/>
            <p:extLst>
              <p:ext uri="{D42A27DB-BD31-4B8C-83A1-F6EECF244321}">
                <p14:modId xmlns:p14="http://schemas.microsoft.com/office/powerpoint/2010/main" val="3857009184"/>
              </p:ext>
            </p:extLst>
          </p:nvPr>
        </p:nvGraphicFramePr>
        <p:xfrm>
          <a:off x="819301" y="1989256"/>
          <a:ext cx="6918593" cy="3747309"/>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ruta 1"/>
          <p:cNvSpPr txBox="1"/>
          <p:nvPr/>
        </p:nvSpPr>
        <p:spPr>
          <a:xfrm>
            <a:off x="973413" y="2442388"/>
            <a:ext cx="2718693"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Brukar personalen bemöta dig på ett </a:t>
            </a:r>
          </a:p>
          <a:p>
            <a:r>
              <a:rPr lang="sv-SE" sz="1050" dirty="0"/>
              <a:t>bra sätt?</a:t>
            </a:r>
          </a:p>
          <a:p>
            <a:r>
              <a:rPr lang="sv-SE" sz="1000" i="1" dirty="0"/>
              <a:t>Ja, alltid / Oftast </a:t>
            </a:r>
          </a:p>
        </p:txBody>
      </p:sp>
      <p:sp>
        <p:nvSpPr>
          <p:cNvPr id="10" name="textruta 1"/>
          <p:cNvSpPr txBox="1"/>
          <p:nvPr/>
        </p:nvSpPr>
        <p:spPr>
          <a:xfrm>
            <a:off x="969565" y="3840680"/>
            <a:ext cx="2731168"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Brukar personalen ta hänsyn till dina </a:t>
            </a:r>
          </a:p>
          <a:p>
            <a:r>
              <a:rPr lang="sv-SE" sz="1050" dirty="0"/>
              <a:t>åsikter och önskemål om hur hjälpen </a:t>
            </a:r>
          </a:p>
          <a:p>
            <a:r>
              <a:rPr lang="sv-SE" sz="1050" dirty="0"/>
              <a:t>ska utföras?</a:t>
            </a:r>
          </a:p>
          <a:p>
            <a:r>
              <a:rPr lang="sv-SE" sz="1000" i="1" dirty="0"/>
              <a:t>Ja, alltid / Oftast </a:t>
            </a:r>
          </a:p>
        </p:txBody>
      </p:sp>
      <p:sp>
        <p:nvSpPr>
          <p:cNvPr id="2" name="Rubrik 1"/>
          <p:cNvSpPr>
            <a:spLocks noGrp="1"/>
          </p:cNvSpPr>
          <p:nvPr>
            <p:ph type="title"/>
          </p:nvPr>
        </p:nvSpPr>
        <p:spPr/>
        <p:txBody>
          <a:bodyPr/>
          <a:lstStyle/>
          <a:p>
            <a:r>
              <a:rPr lang="sv-SE" dirty="0"/>
              <a:t>Andel positiva svar inom området bemötande</a:t>
            </a:r>
          </a:p>
        </p:txBody>
      </p:sp>
    </p:spTree>
    <p:extLst>
      <p:ext uri="{BB962C8B-B14F-4D97-AF65-F5344CB8AC3E}">
        <p14:creationId xmlns:p14="http://schemas.microsoft.com/office/powerpoint/2010/main" val="4007812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13</a:t>
            </a:fld>
            <a:endParaRPr lang="sv-SE"/>
          </a:p>
        </p:txBody>
      </p:sp>
      <p:sp>
        <p:nvSpPr>
          <p:cNvPr id="10" name="Platshållare för sidfot 9"/>
          <p:cNvSpPr>
            <a:spLocks noGrp="1"/>
          </p:cNvSpPr>
          <p:nvPr>
            <p:ph type="ftr" sz="quarter" idx="3"/>
          </p:nvPr>
        </p:nvSpPr>
        <p:spPr/>
        <p:txBody>
          <a:bodyPr/>
          <a:lstStyle/>
          <a:p>
            <a:r>
              <a:rPr lang="sv-SE" dirty="0"/>
              <a:t>Källa: Socialstyrelsen, Vad tycker de äldre om äldreomsorgen? 2020</a:t>
            </a:r>
          </a:p>
        </p:txBody>
      </p:sp>
      <p:graphicFrame>
        <p:nvGraphicFramePr>
          <p:cNvPr id="12" name="Diagram 14" descr="Stapeldiagram"/>
          <p:cNvGraphicFramePr>
            <a:graphicFrameLocks noGrp="1"/>
          </p:cNvGraphicFramePr>
          <p:nvPr>
            <p:ph sz="quarter" idx="13"/>
            <p:extLst>
              <p:ext uri="{D42A27DB-BD31-4B8C-83A1-F6EECF244321}">
                <p14:modId xmlns:p14="http://schemas.microsoft.com/office/powerpoint/2010/main" val="799245443"/>
              </p:ext>
            </p:extLst>
          </p:nvPr>
        </p:nvGraphicFramePr>
        <p:xfrm>
          <a:off x="819509" y="1993900"/>
          <a:ext cx="6918386" cy="3742666"/>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ruta 1"/>
          <p:cNvSpPr txBox="1"/>
          <p:nvPr/>
        </p:nvSpPr>
        <p:spPr>
          <a:xfrm>
            <a:off x="959291" y="2448418"/>
            <a:ext cx="2689684"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tryggt eller otryggt känns det att bo på ditt äldreboende?</a:t>
            </a:r>
          </a:p>
          <a:p>
            <a:r>
              <a:rPr lang="sv-SE" sz="1000" i="1" dirty="0"/>
              <a:t>Mycket tryggt / Ganska tryggt </a:t>
            </a:r>
          </a:p>
        </p:txBody>
      </p:sp>
      <p:sp>
        <p:nvSpPr>
          <p:cNvPr id="9" name="textruta 1"/>
          <p:cNvSpPr txBox="1"/>
          <p:nvPr/>
        </p:nvSpPr>
        <p:spPr>
          <a:xfrm>
            <a:off x="957220" y="3829779"/>
            <a:ext cx="2683128"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Känner du förtroende för personalen </a:t>
            </a:r>
          </a:p>
          <a:p>
            <a:r>
              <a:rPr lang="sv-SE" sz="1050" dirty="0"/>
              <a:t>på ditt äldreboende?</a:t>
            </a:r>
          </a:p>
          <a:p>
            <a:r>
              <a:rPr lang="sv-SE" sz="1000" i="1" dirty="0"/>
              <a:t>Ja, för alla i personalen / Ja, för flertalet i personalen </a:t>
            </a:r>
          </a:p>
        </p:txBody>
      </p:sp>
      <p:sp>
        <p:nvSpPr>
          <p:cNvPr id="2" name="Rubrik 1"/>
          <p:cNvSpPr>
            <a:spLocks noGrp="1"/>
          </p:cNvSpPr>
          <p:nvPr>
            <p:ph type="title"/>
          </p:nvPr>
        </p:nvSpPr>
        <p:spPr/>
        <p:txBody>
          <a:bodyPr/>
          <a:lstStyle/>
          <a:p>
            <a:r>
              <a:rPr lang="sv-SE" dirty="0"/>
              <a:t>Andel positiva svar inom området trygghet</a:t>
            </a:r>
          </a:p>
        </p:txBody>
      </p:sp>
    </p:spTree>
    <p:extLst>
      <p:ext uri="{BB962C8B-B14F-4D97-AF65-F5344CB8AC3E}">
        <p14:creationId xmlns:p14="http://schemas.microsoft.com/office/powerpoint/2010/main" val="3737573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14</a:t>
            </a:fld>
            <a:endParaRPr lang="sv-SE"/>
          </a:p>
        </p:txBody>
      </p:sp>
      <p:sp>
        <p:nvSpPr>
          <p:cNvPr id="11" name="Platshållare för sidfot 10"/>
          <p:cNvSpPr>
            <a:spLocks noGrp="1"/>
          </p:cNvSpPr>
          <p:nvPr>
            <p:ph type="ftr" sz="quarter" idx="3"/>
          </p:nvPr>
        </p:nvSpPr>
        <p:spPr/>
        <p:txBody>
          <a:bodyPr/>
          <a:lstStyle/>
          <a:p>
            <a:r>
              <a:rPr lang="sv-SE" dirty="0"/>
              <a:t>Källa: Socialstyrelsen, Vad tycker de äldre om äldreomsorgen? 2020</a:t>
            </a:r>
          </a:p>
        </p:txBody>
      </p:sp>
      <p:graphicFrame>
        <p:nvGraphicFramePr>
          <p:cNvPr id="13" name="Diagram 15" descr="Stapeldiagram"/>
          <p:cNvGraphicFramePr>
            <a:graphicFrameLocks noGrp="1"/>
          </p:cNvGraphicFramePr>
          <p:nvPr>
            <p:ph sz="quarter" idx="13"/>
            <p:extLst>
              <p:ext uri="{D42A27DB-BD31-4B8C-83A1-F6EECF244321}">
                <p14:modId xmlns:p14="http://schemas.microsoft.com/office/powerpoint/2010/main" val="2697722764"/>
              </p:ext>
            </p:extLst>
          </p:nvPr>
        </p:nvGraphicFramePr>
        <p:xfrm>
          <a:off x="819509" y="1993900"/>
          <a:ext cx="6909759" cy="3742666"/>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ruta 1"/>
          <p:cNvSpPr txBox="1"/>
          <p:nvPr/>
        </p:nvSpPr>
        <p:spPr>
          <a:xfrm>
            <a:off x="965537" y="2383874"/>
            <a:ext cx="2743821"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nöjd eller missnöjd är du med de aktiviteter som erbjuds på ditt äldreboende?</a:t>
            </a:r>
          </a:p>
          <a:p>
            <a:r>
              <a:rPr lang="sv-SE" sz="1000" i="1" dirty="0"/>
              <a:t>Mycket nöjd / Ganska nöjd </a:t>
            </a:r>
          </a:p>
        </p:txBody>
      </p:sp>
      <p:sp>
        <p:nvSpPr>
          <p:cNvPr id="9" name="textruta 1"/>
          <p:cNvSpPr txBox="1"/>
          <p:nvPr/>
        </p:nvSpPr>
        <p:spPr>
          <a:xfrm>
            <a:off x="965538" y="3290846"/>
            <a:ext cx="2674810"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Är möjligheterna att komma utomhus </a:t>
            </a:r>
          </a:p>
          <a:p>
            <a:r>
              <a:rPr lang="sv-SE" sz="1050" dirty="0"/>
              <a:t>bra eller dåliga? </a:t>
            </a:r>
          </a:p>
          <a:p>
            <a:r>
              <a:rPr lang="sv-SE" sz="1000" i="1" dirty="0"/>
              <a:t>Mycket bra / Ganska bra </a:t>
            </a:r>
          </a:p>
        </p:txBody>
      </p:sp>
      <p:sp>
        <p:nvSpPr>
          <p:cNvPr id="10" name="textruta 1"/>
          <p:cNvSpPr txBox="1"/>
          <p:nvPr/>
        </p:nvSpPr>
        <p:spPr>
          <a:xfrm>
            <a:off x="965537" y="4229259"/>
            <a:ext cx="2692063"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Händer det att du besväras av </a:t>
            </a:r>
          </a:p>
          <a:p>
            <a:r>
              <a:rPr lang="sv-SE" sz="1050" dirty="0"/>
              <a:t>ensamhet? </a:t>
            </a:r>
          </a:p>
          <a:p>
            <a:r>
              <a:rPr lang="sv-SE" sz="1000" i="1" dirty="0"/>
              <a:t>Nej </a:t>
            </a:r>
          </a:p>
        </p:txBody>
      </p:sp>
      <p:sp>
        <p:nvSpPr>
          <p:cNvPr id="2" name="Rubrik 1"/>
          <p:cNvSpPr>
            <a:spLocks noGrp="1"/>
          </p:cNvSpPr>
          <p:nvPr>
            <p:ph type="title"/>
          </p:nvPr>
        </p:nvSpPr>
        <p:spPr/>
        <p:txBody>
          <a:bodyPr/>
          <a:lstStyle/>
          <a:p>
            <a:r>
              <a:rPr lang="sv-SE" dirty="0"/>
              <a:t>Andel positiva svar inom området sociala aktiviteter</a:t>
            </a:r>
          </a:p>
        </p:txBody>
      </p:sp>
    </p:spTree>
    <p:extLst>
      <p:ext uri="{BB962C8B-B14F-4D97-AF65-F5344CB8AC3E}">
        <p14:creationId xmlns:p14="http://schemas.microsoft.com/office/powerpoint/2010/main" val="1972389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15</a:t>
            </a:fld>
            <a:endParaRPr lang="sv-SE"/>
          </a:p>
        </p:txBody>
      </p:sp>
      <p:sp>
        <p:nvSpPr>
          <p:cNvPr id="9" name="Platshållare för sidfot 8"/>
          <p:cNvSpPr>
            <a:spLocks noGrp="1"/>
          </p:cNvSpPr>
          <p:nvPr>
            <p:ph type="ftr" sz="quarter" idx="3"/>
          </p:nvPr>
        </p:nvSpPr>
        <p:spPr/>
        <p:txBody>
          <a:bodyPr/>
          <a:lstStyle/>
          <a:p>
            <a:r>
              <a:rPr lang="sv-SE" dirty="0"/>
              <a:t>Källa: Socialstyrelsen, Vad tycker de äldre om äldreomsorgen? 2020</a:t>
            </a:r>
          </a:p>
        </p:txBody>
      </p:sp>
      <p:graphicFrame>
        <p:nvGraphicFramePr>
          <p:cNvPr id="13" name="Diagram 16" descr="Stapeldiagram"/>
          <p:cNvGraphicFramePr>
            <a:graphicFrameLocks noGrp="1"/>
          </p:cNvGraphicFramePr>
          <p:nvPr>
            <p:ph sz="quarter" idx="13"/>
            <p:extLst>
              <p:ext uri="{D42A27DB-BD31-4B8C-83A1-F6EECF244321}">
                <p14:modId xmlns:p14="http://schemas.microsoft.com/office/powerpoint/2010/main" val="3723041274"/>
              </p:ext>
            </p:extLst>
          </p:nvPr>
        </p:nvGraphicFramePr>
        <p:xfrm>
          <a:off x="819508" y="1993900"/>
          <a:ext cx="6918385" cy="3742666"/>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ruta 1"/>
          <p:cNvSpPr txBox="1"/>
          <p:nvPr/>
        </p:nvSpPr>
        <p:spPr>
          <a:xfrm>
            <a:off x="964210" y="2382776"/>
            <a:ext cx="2745148"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lätt eller svårt är det att få träffa sjuksköterska vid behov? </a:t>
            </a:r>
          </a:p>
          <a:p>
            <a:r>
              <a:rPr lang="sv-SE" sz="1000" i="1" dirty="0"/>
              <a:t>Mycket lätt / Ganska lätt  </a:t>
            </a:r>
          </a:p>
        </p:txBody>
      </p:sp>
      <p:sp>
        <p:nvSpPr>
          <p:cNvPr id="10" name="textruta 1"/>
          <p:cNvSpPr txBox="1"/>
          <p:nvPr/>
        </p:nvSpPr>
        <p:spPr>
          <a:xfrm>
            <a:off x="966484" y="3284592"/>
            <a:ext cx="2665237"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lätt eller svårt är det att få träffa </a:t>
            </a:r>
          </a:p>
          <a:p>
            <a:r>
              <a:rPr lang="sv-SE" sz="1050" dirty="0"/>
              <a:t>läkare vid behov? </a:t>
            </a:r>
          </a:p>
          <a:p>
            <a:r>
              <a:rPr lang="sv-SE" sz="1000" i="1" dirty="0"/>
              <a:t>Mycket lätt / Ganska lätt  </a:t>
            </a:r>
          </a:p>
        </p:txBody>
      </p:sp>
      <p:sp>
        <p:nvSpPr>
          <p:cNvPr id="11" name="textruta 1"/>
          <p:cNvSpPr txBox="1"/>
          <p:nvPr/>
        </p:nvSpPr>
        <p:spPr>
          <a:xfrm>
            <a:off x="968557" y="4232508"/>
            <a:ext cx="2732175"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lätt eller svårt är det att få kontakt </a:t>
            </a:r>
          </a:p>
          <a:p>
            <a:r>
              <a:rPr lang="sv-SE" sz="1050" dirty="0"/>
              <a:t>med personalen på ditt äldreboende, </a:t>
            </a:r>
          </a:p>
          <a:p>
            <a:r>
              <a:rPr lang="sv-SE" sz="1050" dirty="0"/>
              <a:t>vid behov?</a:t>
            </a:r>
          </a:p>
          <a:p>
            <a:r>
              <a:rPr lang="sv-SE" sz="1000" i="1" dirty="0"/>
              <a:t>Mycket lätt / Ganska lätt  </a:t>
            </a:r>
          </a:p>
        </p:txBody>
      </p:sp>
      <p:sp>
        <p:nvSpPr>
          <p:cNvPr id="2" name="Rubrik 1"/>
          <p:cNvSpPr>
            <a:spLocks noGrp="1"/>
          </p:cNvSpPr>
          <p:nvPr>
            <p:ph type="title"/>
          </p:nvPr>
        </p:nvSpPr>
        <p:spPr/>
        <p:txBody>
          <a:bodyPr/>
          <a:lstStyle/>
          <a:p>
            <a:r>
              <a:rPr lang="sv-SE" dirty="0"/>
              <a:t>Andel positiva svar inom området tillgänglighet</a:t>
            </a:r>
          </a:p>
        </p:txBody>
      </p:sp>
    </p:spTree>
    <p:extLst>
      <p:ext uri="{BB962C8B-B14F-4D97-AF65-F5344CB8AC3E}">
        <p14:creationId xmlns:p14="http://schemas.microsoft.com/office/powerpoint/2010/main" val="612517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latshållare för bildnummer 7"/>
          <p:cNvSpPr>
            <a:spLocks noGrp="1"/>
          </p:cNvSpPr>
          <p:nvPr>
            <p:ph type="sldNum" sz="quarter" idx="12"/>
          </p:nvPr>
        </p:nvSpPr>
        <p:spPr/>
        <p:txBody>
          <a:bodyPr/>
          <a:lstStyle/>
          <a:p>
            <a:fld id="{F3A1DABF-CD59-47A1-8187-10F3203EF599}" type="slidenum">
              <a:rPr lang="sv-SE" smtClean="0"/>
              <a:pPr/>
              <a:t>16</a:t>
            </a:fld>
            <a:endParaRPr lang="sv-SE"/>
          </a:p>
        </p:txBody>
      </p:sp>
      <p:sp>
        <p:nvSpPr>
          <p:cNvPr id="10" name="Platshållare för sidfot 9"/>
          <p:cNvSpPr>
            <a:spLocks noGrp="1"/>
          </p:cNvSpPr>
          <p:nvPr>
            <p:ph type="ftr" sz="quarter" idx="3"/>
          </p:nvPr>
        </p:nvSpPr>
        <p:spPr/>
        <p:txBody>
          <a:bodyPr/>
          <a:lstStyle/>
          <a:p>
            <a:r>
              <a:rPr lang="sv-SE" dirty="0"/>
              <a:t>Källa: Socialstyrelsen, Vad tycker de äldre om äldreomsorgen? 2020</a:t>
            </a:r>
          </a:p>
        </p:txBody>
      </p:sp>
      <p:graphicFrame>
        <p:nvGraphicFramePr>
          <p:cNvPr id="12" name="Diagram 17" descr="Stapeldiagram"/>
          <p:cNvGraphicFramePr>
            <a:graphicFrameLocks noGrp="1"/>
          </p:cNvGraphicFramePr>
          <p:nvPr>
            <p:ph sz="quarter" idx="13"/>
            <p:extLst>
              <p:ext uri="{D42A27DB-BD31-4B8C-83A1-F6EECF244321}">
                <p14:modId xmlns:p14="http://schemas.microsoft.com/office/powerpoint/2010/main" val="2997137439"/>
              </p:ext>
            </p:extLst>
          </p:nvPr>
        </p:nvGraphicFramePr>
        <p:xfrm>
          <a:off x="828136" y="1992702"/>
          <a:ext cx="6909757" cy="3743864"/>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ruta 1"/>
          <p:cNvSpPr txBox="1"/>
          <p:nvPr/>
        </p:nvSpPr>
        <p:spPr>
          <a:xfrm>
            <a:off x="967587" y="2449387"/>
            <a:ext cx="2724519" cy="577081"/>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Hur nöjd eller missnöjd är du </a:t>
            </a:r>
          </a:p>
          <a:p>
            <a:r>
              <a:rPr lang="sv-SE" sz="1050" dirty="0"/>
              <a:t>sammantaget med ditt äldreboende?</a:t>
            </a:r>
          </a:p>
          <a:p>
            <a:r>
              <a:rPr lang="sv-SE" sz="1000" i="1" dirty="0"/>
              <a:t>Mycket nöjd / Ganska nöjd</a:t>
            </a:r>
            <a:r>
              <a:rPr lang="sv-SE" sz="1000" dirty="0"/>
              <a:t> </a:t>
            </a:r>
          </a:p>
        </p:txBody>
      </p:sp>
      <p:sp>
        <p:nvSpPr>
          <p:cNvPr id="9" name="textruta 1"/>
          <p:cNvSpPr txBox="1"/>
          <p:nvPr/>
        </p:nvSpPr>
        <p:spPr>
          <a:xfrm>
            <a:off x="971936" y="3821448"/>
            <a:ext cx="2720170" cy="738664"/>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sv-SE" sz="1050" dirty="0"/>
              <a:t>Vet du vart du ska vända dig om du vill framföra synpunkter eller klagomål på äldreboendet?</a:t>
            </a:r>
          </a:p>
          <a:p>
            <a:r>
              <a:rPr lang="sv-SE" sz="1000" i="1" dirty="0"/>
              <a:t>Ja</a:t>
            </a:r>
          </a:p>
        </p:txBody>
      </p:sp>
      <p:sp>
        <p:nvSpPr>
          <p:cNvPr id="2" name="Rubrik 1"/>
          <p:cNvSpPr>
            <a:spLocks noGrp="1"/>
          </p:cNvSpPr>
          <p:nvPr>
            <p:ph type="title"/>
          </p:nvPr>
        </p:nvSpPr>
        <p:spPr/>
        <p:txBody>
          <a:bodyPr/>
          <a:lstStyle/>
          <a:p>
            <a:r>
              <a:rPr lang="sv-SE" dirty="0"/>
              <a:t>Andel positiva svar inom området hjälpen i sin helhet</a:t>
            </a:r>
          </a:p>
        </p:txBody>
      </p:sp>
    </p:spTree>
    <p:extLst>
      <p:ext uri="{BB962C8B-B14F-4D97-AF65-F5344CB8AC3E}">
        <p14:creationId xmlns:p14="http://schemas.microsoft.com/office/powerpoint/2010/main" val="2835202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tshållare för bild 4" descr="En bild som visar byggnad, utomhus, stad, gata&#10;"/>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t="10088" b="51242"/>
          <a:stretch/>
        </p:blipFill>
        <p:spPr/>
      </p:pic>
      <p:sp>
        <p:nvSpPr>
          <p:cNvPr id="3" name="Rubrik 2"/>
          <p:cNvSpPr>
            <a:spLocks noGrp="1"/>
          </p:cNvSpPr>
          <p:nvPr>
            <p:ph type="ctrTitle"/>
          </p:nvPr>
        </p:nvSpPr>
        <p:spPr/>
        <p:txBody>
          <a:bodyPr/>
          <a:lstStyle/>
          <a:p>
            <a:r>
              <a:rPr lang="sv-SE" dirty="0"/>
              <a:t>Om undersökningen</a:t>
            </a:r>
          </a:p>
        </p:txBody>
      </p:sp>
    </p:spTree>
    <p:extLst>
      <p:ext uri="{BB962C8B-B14F-4D97-AF65-F5344CB8AC3E}">
        <p14:creationId xmlns:p14="http://schemas.microsoft.com/office/powerpoint/2010/main" val="2555438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bildnummer 4"/>
          <p:cNvSpPr>
            <a:spLocks noGrp="1"/>
          </p:cNvSpPr>
          <p:nvPr>
            <p:ph type="sldNum" sz="quarter" idx="12"/>
          </p:nvPr>
        </p:nvSpPr>
        <p:spPr/>
        <p:txBody>
          <a:bodyPr/>
          <a:lstStyle/>
          <a:p>
            <a:fld id="{F3A1DABF-CD59-47A1-8187-10F3203EF599}" type="slidenum">
              <a:rPr lang="sv-SE" smtClean="0"/>
              <a:pPr/>
              <a:t>18</a:t>
            </a:fld>
            <a:endParaRPr lang="sv-SE"/>
          </a:p>
        </p:txBody>
      </p:sp>
      <p:sp>
        <p:nvSpPr>
          <p:cNvPr id="6" name="Platshållare för sidfot 5"/>
          <p:cNvSpPr>
            <a:spLocks noGrp="1"/>
          </p:cNvSpPr>
          <p:nvPr>
            <p:ph type="ftr" sz="quarter" idx="3"/>
          </p:nvPr>
        </p:nvSpPr>
        <p:spPr/>
        <p:txBody>
          <a:bodyPr/>
          <a:lstStyle/>
          <a:p>
            <a:r>
              <a:rPr lang="sv-SE" dirty="0"/>
              <a:t>Källa: Socialstyrelsen, Vad tycker de äldre om äldreomsorgen? 2020</a:t>
            </a:r>
          </a:p>
        </p:txBody>
      </p:sp>
      <p:sp>
        <p:nvSpPr>
          <p:cNvPr id="8" name="Platshållare för innehåll 7"/>
          <p:cNvSpPr>
            <a:spLocks noGrp="1"/>
          </p:cNvSpPr>
          <p:nvPr>
            <p:ph sz="quarter" idx="13"/>
          </p:nvPr>
        </p:nvSpPr>
        <p:spPr>
          <a:xfrm>
            <a:off x="801688" y="2059200"/>
            <a:ext cx="7341648" cy="3708400"/>
          </a:xfrm>
        </p:spPr>
        <p:txBody>
          <a:bodyPr/>
          <a:lstStyle/>
          <a:p>
            <a:pPr marL="285750" indent="-285750">
              <a:buFont typeface="Arial" panose="020B0604020202020204" pitchFamily="34" charset="0"/>
              <a:buChar char="•"/>
            </a:pPr>
            <a:r>
              <a:rPr lang="sv-SE" sz="1800" b="0" dirty="0"/>
              <a:t>Syftet med undersökningen är att kartlägga de äldres uppfattning om sin vård och omsorg. Resultaten används för jämförelser mellan kommuner och verksamheter och som underlag för utveckling och förbättring av vården och omsorgen om de äldre. </a:t>
            </a:r>
          </a:p>
          <a:p>
            <a:pPr marL="285750" indent="-285750">
              <a:buFont typeface="Arial" panose="020B0604020202020204" pitchFamily="34" charset="0"/>
              <a:buChar char="•"/>
            </a:pPr>
            <a:r>
              <a:rPr lang="sv-SE" sz="1800" b="0" dirty="0"/>
              <a:t>Samtliga personer, 65 år och äldre, som den 31 december 2019 hade hemtjänst eller bodde på särskilt boende har fått möjlighet att besvara en enkät. Personer som enbart hade hemtjänstinsatser i form av matdistribution och/eller trygghetslarm eller som enbart hade beslut om korttidsboende ingick dock inte i undersökningen.</a:t>
            </a:r>
          </a:p>
        </p:txBody>
      </p:sp>
      <p:sp>
        <p:nvSpPr>
          <p:cNvPr id="4" name="Rubrik 3"/>
          <p:cNvSpPr>
            <a:spLocks noGrp="1"/>
          </p:cNvSpPr>
          <p:nvPr>
            <p:ph type="title"/>
          </p:nvPr>
        </p:nvSpPr>
        <p:spPr/>
        <p:txBody>
          <a:bodyPr/>
          <a:lstStyle/>
          <a:p>
            <a:r>
              <a:rPr lang="sv-SE" sz="2800" dirty="0"/>
              <a:t>Om undersökningen Vad tycker de äldre om äldreomsorgen? 2020</a:t>
            </a:r>
          </a:p>
        </p:txBody>
      </p:sp>
    </p:spTree>
    <p:extLst>
      <p:ext uri="{BB962C8B-B14F-4D97-AF65-F5344CB8AC3E}">
        <p14:creationId xmlns:p14="http://schemas.microsoft.com/office/powerpoint/2010/main" val="885880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bildnummer 4"/>
          <p:cNvSpPr>
            <a:spLocks noGrp="1"/>
          </p:cNvSpPr>
          <p:nvPr>
            <p:ph type="sldNum" sz="quarter" idx="12"/>
          </p:nvPr>
        </p:nvSpPr>
        <p:spPr/>
        <p:txBody>
          <a:bodyPr/>
          <a:lstStyle/>
          <a:p>
            <a:fld id="{F3A1DABF-CD59-47A1-8187-10F3203EF599}" type="slidenum">
              <a:rPr lang="sv-SE" smtClean="0"/>
              <a:pPr/>
              <a:t>19</a:t>
            </a:fld>
            <a:endParaRPr lang="sv-SE"/>
          </a:p>
        </p:txBody>
      </p:sp>
      <p:sp>
        <p:nvSpPr>
          <p:cNvPr id="6" name="Platshållare för sidfot 5"/>
          <p:cNvSpPr>
            <a:spLocks noGrp="1"/>
          </p:cNvSpPr>
          <p:nvPr>
            <p:ph type="ftr" sz="quarter" idx="3"/>
          </p:nvPr>
        </p:nvSpPr>
        <p:spPr/>
        <p:txBody>
          <a:bodyPr/>
          <a:lstStyle/>
          <a:p>
            <a:r>
              <a:rPr lang="sv-SE" dirty="0"/>
              <a:t>Källa: Socialstyrelsen, Vad tycker de äldre om äldreomsorgen? 2020</a:t>
            </a:r>
          </a:p>
        </p:txBody>
      </p:sp>
      <p:sp>
        <p:nvSpPr>
          <p:cNvPr id="4" name="Platshållare för innehåll 3"/>
          <p:cNvSpPr>
            <a:spLocks noGrp="1"/>
          </p:cNvSpPr>
          <p:nvPr>
            <p:ph sz="quarter" idx="13"/>
          </p:nvPr>
        </p:nvSpPr>
        <p:spPr>
          <a:xfrm>
            <a:off x="792163" y="695325"/>
            <a:ext cx="6959600" cy="5072275"/>
          </a:xfrm>
        </p:spPr>
        <p:txBody>
          <a:bodyPr/>
          <a:lstStyle/>
          <a:p>
            <a:r>
              <a:rPr lang="sv-SE" sz="1800" b="0" dirty="0"/>
              <a:t>Undersökningen genomfördes från mitten av mars till och med 24 maj 2020.</a:t>
            </a:r>
          </a:p>
          <a:p>
            <a:pPr marL="0" indent="0">
              <a:buNone/>
            </a:pPr>
            <a:endParaRPr lang="sv-SE" sz="1800" b="0" dirty="0"/>
          </a:p>
          <a:p>
            <a:r>
              <a:rPr lang="sv-SE" sz="1800" b="0" dirty="0"/>
              <a:t>Socialstyrelsen ansvarar för redovisningen av data och de analyser som finns i rapporter och presentationsmaterial. Institutet för kvalitetsindikatorer AB har genomfört datainsamlingen på uppdrag av Socialstyrelsen.</a:t>
            </a:r>
          </a:p>
          <a:p>
            <a:pPr marL="0" indent="0">
              <a:buNone/>
            </a:pPr>
            <a:endParaRPr lang="sv-SE" sz="1800" b="0" dirty="0"/>
          </a:p>
          <a:p>
            <a:r>
              <a:rPr lang="sv-SE" sz="1800" b="0" dirty="0"/>
              <a:t>På </a:t>
            </a:r>
            <a:r>
              <a:rPr lang="sv-SE" sz="1800" b="0" dirty="0">
                <a:hlinkClick r:id="rId2"/>
              </a:rPr>
              <a:t>www.socialstyrelsen.se</a:t>
            </a:r>
            <a:r>
              <a:rPr lang="sv-SE" sz="1800" b="0" dirty="0"/>
              <a:t> finns mer att läsa om de nationella resultaten. Resultat finns också redovisade per län och kommun samt för verksamheter med minst 7 svarande.</a:t>
            </a:r>
          </a:p>
          <a:p>
            <a:pPr>
              <a:buNone/>
            </a:pPr>
            <a:endParaRPr lang="sv-SE" dirty="0"/>
          </a:p>
        </p:txBody>
      </p:sp>
    </p:spTree>
    <p:extLst>
      <p:ext uri="{BB962C8B-B14F-4D97-AF65-F5344CB8AC3E}">
        <p14:creationId xmlns:p14="http://schemas.microsoft.com/office/powerpoint/2010/main" val="3470810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ruta 2"/>
          <p:cNvSpPr txBox="1"/>
          <p:nvPr/>
        </p:nvSpPr>
        <p:spPr>
          <a:xfrm>
            <a:off x="1296537" y="4877221"/>
            <a:ext cx="7285489" cy="892552"/>
          </a:xfrm>
          <a:prstGeom prst="rect">
            <a:avLst/>
          </a:prstGeom>
          <a:noFill/>
        </p:spPr>
        <p:txBody>
          <a:bodyPr wrap="square" rtlCol="0">
            <a:spAutoFit/>
          </a:bodyPr>
          <a:lstStyle/>
          <a:p>
            <a:pPr algn="r"/>
            <a:r>
              <a:rPr lang="sv-SE" sz="2600" b="1" dirty="0">
                <a:solidFill>
                  <a:schemeClr val="accent4"/>
                </a:solidFill>
              </a:rPr>
              <a:t>Mer information finns</a:t>
            </a:r>
            <a:r>
              <a:rPr lang="sv-SE" sz="2600" b="1" baseline="0" dirty="0">
                <a:solidFill>
                  <a:schemeClr val="accent4"/>
                </a:solidFill>
              </a:rPr>
              <a:t> på:</a:t>
            </a:r>
          </a:p>
          <a:p>
            <a:pPr algn="r"/>
            <a:r>
              <a:rPr lang="sv-SE" sz="2600" b="1" dirty="0">
                <a:solidFill>
                  <a:schemeClr val="accent4"/>
                </a:solidFill>
              </a:rPr>
              <a:t>www.socialstyrelsen.se</a:t>
            </a:r>
          </a:p>
        </p:txBody>
      </p:sp>
      <p:sp>
        <p:nvSpPr>
          <p:cNvPr id="2" name="Rubrik 1">
            <a:extLst>
              <a:ext uri="{FF2B5EF4-FFF2-40B4-BE49-F238E27FC236}">
                <a16:creationId xmlns:a16="http://schemas.microsoft.com/office/drawing/2014/main" id="{CCD16855-AA4D-497B-ABEA-D4799FCF6E99}"/>
              </a:ext>
            </a:extLst>
          </p:cNvPr>
          <p:cNvSpPr>
            <a:spLocks noGrp="1"/>
          </p:cNvSpPr>
          <p:nvPr>
            <p:ph type="title" idx="4294967295"/>
          </p:nvPr>
        </p:nvSpPr>
        <p:spPr/>
        <p:txBody>
          <a:bodyPr/>
          <a:lstStyle/>
          <a:p>
            <a:r>
              <a:rPr lang="sv-SE" dirty="0"/>
              <a:t>Slutsida</a:t>
            </a:r>
          </a:p>
        </p:txBody>
      </p:sp>
    </p:spTree>
    <p:extLst>
      <p:ext uri="{BB962C8B-B14F-4D97-AF65-F5344CB8AC3E}">
        <p14:creationId xmlns:p14="http://schemas.microsoft.com/office/powerpoint/2010/main" val="2651388709"/>
      </p:ext>
    </p:extLst>
  </p:cSld>
  <p:clrMapOvr>
    <a:masterClrMapping/>
  </p:clrMapOvr>
</p:sld>
</file>

<file path=ppt/theme/theme1.xml><?xml version="1.0" encoding="utf-8"?>
<a:theme xmlns:a="http://schemas.openxmlformats.org/drawingml/2006/main" name="SoS-PPT-svensk">
  <a:themeElements>
    <a:clrScheme name="Anpassat 4">
      <a:dk1>
        <a:srgbClr val="000000"/>
      </a:dk1>
      <a:lt1>
        <a:srgbClr val="DAD7CB"/>
      </a:lt1>
      <a:dk2>
        <a:srgbClr val="8D6E97"/>
      </a:dk2>
      <a:lt2>
        <a:srgbClr val="4A7729"/>
      </a:lt2>
      <a:accent1>
        <a:srgbClr val="A6BCC6"/>
      </a:accent1>
      <a:accent2>
        <a:srgbClr val="7D9AAA"/>
      </a:accent2>
      <a:accent3>
        <a:srgbClr val="D3BF96"/>
      </a:accent3>
      <a:accent4>
        <a:srgbClr val="002B45"/>
      </a:accent4>
      <a:accent5>
        <a:srgbClr val="857363"/>
      </a:accent5>
      <a:accent6>
        <a:srgbClr val="452325"/>
      </a:accent6>
      <a:hlink>
        <a:srgbClr val="000000"/>
      </a:hlink>
      <a:folHlink>
        <a:srgbClr val="000000"/>
      </a:folHlink>
    </a:clrScheme>
    <a:fontScheme name="Anpassat 28">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DAD7CB"/>
        </a:solidFill>
        <a:ln>
          <a:noFill/>
        </a:ln>
      </a:spPr>
      <a:bodyPr rtlCol="0" anchor="ctr"/>
      <a:lstStyle>
        <a:defPPr algn="ctr">
          <a:defRPr sz="190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sz="1900" smtClean="0"/>
        </a:defPPr>
      </a:lstStyle>
    </a:txDef>
  </a:objectDefaults>
  <a:extraClrSchemeLst/>
</a:theme>
</file>

<file path=ppt/theme/theme2.xml><?xml version="1.0" encoding="utf-8"?>
<a:theme xmlns:a="http://schemas.openxmlformats.org/drawingml/2006/main" name="Anpassad formgiv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Anpassad formgiv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SoS-PPT-svensk</Template>
  <TotalTime>3870</TotalTime>
  <Words>1139</Words>
  <Application>Microsoft Office PowerPoint</Application>
  <PresentationFormat>Bildspel på skärmen (4:3)</PresentationFormat>
  <Paragraphs>148</Paragraphs>
  <Slides>20</Slides>
  <Notes>1</Notes>
  <HiddenSlides>0</HiddenSlides>
  <MMClips>0</MMClips>
  <ScaleCrop>false</ScaleCrop>
  <HeadingPairs>
    <vt:vector size="6" baseType="variant">
      <vt:variant>
        <vt:lpstr>Använt teckensnitt</vt:lpstr>
      </vt:variant>
      <vt:variant>
        <vt:i4>3</vt:i4>
      </vt:variant>
      <vt:variant>
        <vt:lpstr>Tema</vt:lpstr>
      </vt:variant>
      <vt:variant>
        <vt:i4>3</vt:i4>
      </vt:variant>
      <vt:variant>
        <vt:lpstr>Bildrubriker</vt:lpstr>
      </vt:variant>
      <vt:variant>
        <vt:i4>20</vt:i4>
      </vt:variant>
    </vt:vector>
  </HeadingPairs>
  <TitlesOfParts>
    <vt:vector size="26" baseType="lpstr">
      <vt:lpstr>Arial</vt:lpstr>
      <vt:lpstr>Calibri</vt:lpstr>
      <vt:lpstr>Century Gothic</vt:lpstr>
      <vt:lpstr>SoS-PPT-svensk</vt:lpstr>
      <vt:lpstr>Anpassad formgivning</vt:lpstr>
      <vt:lpstr>1_Anpassad formgivning</vt:lpstr>
      <vt:lpstr>Så tycker de äldre om äldreomsorgen 2020  </vt:lpstr>
      <vt:lpstr>Resultaten för er verksamhet/område</vt:lpstr>
      <vt:lpstr>Deltagare</vt:lpstr>
      <vt:lpstr>Resultatöversikt år 2020</vt:lpstr>
      <vt:lpstr>De fem frågor där andelen positiva svar är högst</vt:lpstr>
      <vt:lpstr>De fem frågor där andelen positiva svar är lägst</vt:lpstr>
      <vt:lpstr>Hur nöjd eller missnöjd är du sammantaget med ditt äldreboende?</vt:lpstr>
      <vt:lpstr>Samtliga frågor med referensvärden  </vt:lpstr>
      <vt:lpstr>Andel positiva svar inom området boendemiljö</vt:lpstr>
      <vt:lpstr>Andel positiva svar inom området mat och måltidsmiljö</vt:lpstr>
      <vt:lpstr>Andel positiva svar inom området hjälpens utförande</vt:lpstr>
      <vt:lpstr>Andel positiva svar inom området bemötande</vt:lpstr>
      <vt:lpstr>Andel positiva svar inom området trygghet</vt:lpstr>
      <vt:lpstr>Andel positiva svar inom området sociala aktiviteter</vt:lpstr>
      <vt:lpstr>Andel positiva svar inom området tillgänglighet</vt:lpstr>
      <vt:lpstr>Andel positiva svar inom området hjälpen i sin helhet</vt:lpstr>
      <vt:lpstr>Om undersökningen</vt:lpstr>
      <vt:lpstr>Om undersökningen Vad tycker de äldre om äldreomsorgen? 2020</vt:lpstr>
      <vt:lpstr>PowerPoint-presentation</vt:lpstr>
      <vt:lpstr>Slutsida</vt:lpstr>
    </vt:vector>
  </TitlesOfParts>
  <Company>Socialstyrelsen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Så tycker de äldre om äldreomsorgen 2016</dc:title>
  <dc:creator>Johansson, Pernilla</dc:creator>
  <cp:lastModifiedBy>Mattias Eriksson</cp:lastModifiedBy>
  <cp:revision>319</cp:revision>
  <cp:lastPrinted>2014-08-07T08:24:06Z</cp:lastPrinted>
  <dcterms:created xsi:type="dcterms:W3CDTF">2014-06-27T06:29:47Z</dcterms:created>
  <dcterms:modified xsi:type="dcterms:W3CDTF">2020-11-23T08:55:24Z</dcterms:modified>
</cp:coreProperties>
</file>